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7" r:id="rId1"/>
    <p:sldMasterId id="2147484246" r:id="rId2"/>
  </p:sldMasterIdLst>
  <p:notesMasterIdLst>
    <p:notesMasterId r:id="rId18"/>
  </p:notesMasterIdLst>
  <p:handoutMasterIdLst>
    <p:handoutMasterId r:id="rId19"/>
  </p:handoutMasterIdLst>
  <p:sldIdLst>
    <p:sldId id="257" r:id="rId3"/>
    <p:sldId id="869" r:id="rId4"/>
    <p:sldId id="891" r:id="rId5"/>
    <p:sldId id="873" r:id="rId6"/>
    <p:sldId id="890" r:id="rId7"/>
    <p:sldId id="855" r:id="rId8"/>
    <p:sldId id="892" r:id="rId9"/>
    <p:sldId id="901" r:id="rId10"/>
    <p:sldId id="899" r:id="rId11"/>
    <p:sldId id="897" r:id="rId12"/>
    <p:sldId id="900" r:id="rId13"/>
    <p:sldId id="888" r:id="rId14"/>
    <p:sldId id="903" r:id="rId15"/>
    <p:sldId id="904" r:id="rId16"/>
    <p:sldId id="862" r:id="rId1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D3A"/>
    <a:srgbClr val="B0413E"/>
    <a:srgbClr val="CCFFFF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3ECB2-8D95-4486-98D6-0497D831461B}" v="4" dt="2025-06-02T15:56:05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053" autoAdjust="0"/>
  </p:normalViewPr>
  <p:slideViewPr>
    <p:cSldViewPr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8C5B5-F3BC-45BF-B851-4606EF85FD25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0B33B23-25D9-46E9-9772-149BCD5860B4}">
      <dgm:prSet phldrT="[Text]" custT="1"/>
      <dgm:spPr/>
      <dgm:t>
        <a:bodyPr/>
        <a:lstStyle/>
        <a:p>
          <a:r>
            <a:rPr lang="cs-CZ" sz="1000" b="1" dirty="0"/>
            <a:t>ŘEDITELSTVÍ  AGENTURY POD OVVVH</a:t>
          </a:r>
        </a:p>
      </dgm:t>
    </dgm:pt>
    <dgm:pt modelId="{8C587428-EDFD-4E92-8A21-12C4F2EB013D}" type="parTrans" cxnId="{B8FA24E7-75BF-44A5-893E-39F8C7C03D3D}">
      <dgm:prSet/>
      <dgm:spPr/>
      <dgm:t>
        <a:bodyPr/>
        <a:lstStyle/>
        <a:p>
          <a:endParaRPr lang="cs-CZ"/>
        </a:p>
      </dgm:t>
    </dgm:pt>
    <dgm:pt modelId="{EC6CFA99-0EB1-477C-9034-471C7CAE5014}" type="sibTrans" cxnId="{B8FA24E7-75BF-44A5-893E-39F8C7C03D3D}">
      <dgm:prSet/>
      <dgm:spPr/>
      <dgm:t>
        <a:bodyPr/>
        <a:lstStyle/>
        <a:p>
          <a:endParaRPr lang="cs-CZ"/>
        </a:p>
      </dgm:t>
    </dgm:pt>
    <dgm:pt modelId="{0E52CF9F-B49C-4BF0-AB1C-E8F98DA9C1AA}">
      <dgm:prSet phldrT="[Text]"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</a:rPr>
            <a:t>SKUPINA 2</a:t>
          </a:r>
        </a:p>
        <a:p>
          <a:r>
            <a:rPr lang="cs-CZ" sz="900" b="1" dirty="0"/>
            <a:t>PLZEŇSKÝ A</a:t>
          </a:r>
        </a:p>
        <a:p>
          <a:r>
            <a:rPr lang="cs-CZ" sz="900" b="1" dirty="0"/>
            <a:t> JIHČESKÝ KRAJ</a:t>
          </a:r>
        </a:p>
      </dgm:t>
    </dgm:pt>
    <dgm:pt modelId="{5EE1C634-3AD4-47B2-9577-D54400262F3C}" type="parTrans" cxnId="{2BFAA88C-C657-4A43-9B07-886B4D392876}">
      <dgm:prSet/>
      <dgm:spPr/>
      <dgm:t>
        <a:bodyPr/>
        <a:lstStyle/>
        <a:p>
          <a:endParaRPr lang="cs-CZ"/>
        </a:p>
      </dgm:t>
    </dgm:pt>
    <dgm:pt modelId="{D78C170D-21CC-4C44-870A-A46C62755EB1}" type="sibTrans" cxnId="{2BFAA88C-C657-4A43-9B07-886B4D392876}">
      <dgm:prSet/>
      <dgm:spPr/>
      <dgm:t>
        <a:bodyPr/>
        <a:lstStyle/>
        <a:p>
          <a:endParaRPr lang="cs-CZ"/>
        </a:p>
      </dgm:t>
    </dgm:pt>
    <dgm:pt modelId="{012DA58F-12D8-42BF-A163-F99A56FDAC56}">
      <dgm:prSet phldrT="[Text]"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</a:rPr>
            <a:t>SKUPINA 5</a:t>
          </a:r>
        </a:p>
        <a:p>
          <a:r>
            <a:rPr lang="cs-CZ" sz="900" b="1" dirty="0"/>
            <a:t>OLOMOUCKÝ A MORAVSKOSLEZSKÝ KRAJ</a:t>
          </a:r>
        </a:p>
      </dgm:t>
    </dgm:pt>
    <dgm:pt modelId="{1A4904F1-B37A-4672-8230-10407BF266C2}" type="parTrans" cxnId="{502E179F-6079-49B8-924A-B9FB37AE7F31}">
      <dgm:prSet/>
      <dgm:spPr/>
      <dgm:t>
        <a:bodyPr/>
        <a:lstStyle/>
        <a:p>
          <a:endParaRPr lang="cs-CZ"/>
        </a:p>
      </dgm:t>
    </dgm:pt>
    <dgm:pt modelId="{40BA47BC-0B24-4D31-8DC6-E5E81EDCB01A}" type="sibTrans" cxnId="{502E179F-6079-49B8-924A-B9FB37AE7F31}">
      <dgm:prSet/>
      <dgm:spPr/>
      <dgm:t>
        <a:bodyPr/>
        <a:lstStyle/>
        <a:p>
          <a:endParaRPr lang="cs-CZ"/>
        </a:p>
      </dgm:t>
    </dgm:pt>
    <dgm:pt modelId="{EB83D5C3-CDC5-42B7-9D64-BF8BD8AEBBDE}">
      <dgm:prSet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</a:rPr>
            <a:t>SKUPINA 3</a:t>
          </a:r>
        </a:p>
        <a:p>
          <a:r>
            <a:rPr lang="cs-CZ" sz="900" b="1" dirty="0"/>
            <a:t>VYSOČINA, PARDUBICKÝ A KRÁLOVÉHRADECKÝ KRAJ</a:t>
          </a:r>
        </a:p>
      </dgm:t>
    </dgm:pt>
    <dgm:pt modelId="{62532B6E-609B-4500-90F6-A87BFED76889}" type="parTrans" cxnId="{586D2137-EDDD-4916-B06B-5B5E28C7B21C}">
      <dgm:prSet/>
      <dgm:spPr/>
      <dgm:t>
        <a:bodyPr/>
        <a:lstStyle/>
        <a:p>
          <a:endParaRPr lang="cs-CZ"/>
        </a:p>
      </dgm:t>
    </dgm:pt>
    <dgm:pt modelId="{5846304F-4201-4434-A825-C1989E59D7DB}" type="sibTrans" cxnId="{586D2137-EDDD-4916-B06B-5B5E28C7B21C}">
      <dgm:prSet/>
      <dgm:spPr/>
      <dgm:t>
        <a:bodyPr/>
        <a:lstStyle/>
        <a:p>
          <a:endParaRPr lang="cs-CZ"/>
        </a:p>
      </dgm:t>
    </dgm:pt>
    <dgm:pt modelId="{C73783AB-2A63-4692-821A-F2F25A26814F}">
      <dgm:prSet phldrT="[Text]"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</a:rPr>
            <a:t>SKUPINA 4</a:t>
          </a:r>
        </a:p>
        <a:p>
          <a:r>
            <a:rPr lang="cs-CZ" sz="900" b="1" dirty="0"/>
            <a:t>JIHOMORAVSKÝ A ZLÍNSKÝ KRAJ</a:t>
          </a:r>
        </a:p>
      </dgm:t>
    </dgm:pt>
    <dgm:pt modelId="{684F40FE-A934-4791-B225-790C5871210F}" type="parTrans" cxnId="{12CC1D4B-5DC7-4D28-B4A6-8D4378E413C1}">
      <dgm:prSet/>
      <dgm:spPr/>
      <dgm:t>
        <a:bodyPr/>
        <a:lstStyle/>
        <a:p>
          <a:endParaRPr lang="cs-CZ"/>
        </a:p>
      </dgm:t>
    </dgm:pt>
    <dgm:pt modelId="{DFCF6D76-FDFA-46A2-9B42-FD1734262205}" type="sibTrans" cxnId="{12CC1D4B-5DC7-4D28-B4A6-8D4378E413C1}">
      <dgm:prSet/>
      <dgm:spPr/>
      <dgm:t>
        <a:bodyPr/>
        <a:lstStyle/>
        <a:p>
          <a:endParaRPr lang="cs-CZ"/>
        </a:p>
      </dgm:t>
    </dgm:pt>
    <dgm:pt modelId="{1E4C1BCF-C546-4934-BD5A-F16C21C11D50}">
      <dgm:prSet phldrT="[Text]" custT="1"/>
      <dgm:spPr/>
      <dgm:t>
        <a:bodyPr/>
        <a:lstStyle/>
        <a:p>
          <a:r>
            <a:rPr lang="cs-CZ" sz="1200" b="1" dirty="0">
              <a:solidFill>
                <a:schemeClr val="tx2"/>
              </a:solidFill>
            </a:rPr>
            <a:t>SKUPINA 1</a:t>
          </a:r>
        </a:p>
        <a:p>
          <a:r>
            <a:rPr lang="cs-CZ" sz="900" b="1" dirty="0"/>
            <a:t>PRAHA, STŘEDOČESKÝ, ÚSTECKÝ, LIBERECKÝ A KARLOVARSKÝ KRAJ</a:t>
          </a:r>
        </a:p>
      </dgm:t>
    </dgm:pt>
    <dgm:pt modelId="{EC2C9260-786D-4D01-87C1-6984CD5008A4}" type="sibTrans" cxnId="{E2EF9BB1-6B0F-49FD-9A0F-70B2753C134A}">
      <dgm:prSet/>
      <dgm:spPr/>
      <dgm:t>
        <a:bodyPr/>
        <a:lstStyle/>
        <a:p>
          <a:endParaRPr lang="cs-CZ"/>
        </a:p>
      </dgm:t>
    </dgm:pt>
    <dgm:pt modelId="{9F875235-86AA-457C-9EC2-9A63215A6DBD}" type="parTrans" cxnId="{E2EF9BB1-6B0F-49FD-9A0F-70B2753C134A}">
      <dgm:prSet/>
      <dgm:spPr/>
      <dgm:t>
        <a:bodyPr/>
        <a:lstStyle/>
        <a:p>
          <a:endParaRPr lang="cs-CZ"/>
        </a:p>
      </dgm:t>
    </dgm:pt>
    <dgm:pt modelId="{8528A3D7-C93A-4A81-AD5A-73BB2C68F7DD}" type="pres">
      <dgm:prSet presAssocID="{5FC8C5B5-F3BC-45BF-B851-4606EF85FD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8BD55D-FA25-4322-8D90-E67658B8938E}" type="pres">
      <dgm:prSet presAssocID="{20B33B23-25D9-46E9-9772-149BCD5860B4}" presName="hierRoot1" presStyleCnt="0">
        <dgm:presLayoutVars>
          <dgm:hierBranch val="init"/>
        </dgm:presLayoutVars>
      </dgm:prSet>
      <dgm:spPr/>
    </dgm:pt>
    <dgm:pt modelId="{970A85E7-00AE-4C0D-BF16-6B414C0276EE}" type="pres">
      <dgm:prSet presAssocID="{20B33B23-25D9-46E9-9772-149BCD5860B4}" presName="rootComposite1" presStyleCnt="0"/>
      <dgm:spPr/>
    </dgm:pt>
    <dgm:pt modelId="{D015360E-143A-4663-B7A2-66720DA50D11}" type="pres">
      <dgm:prSet presAssocID="{20B33B23-25D9-46E9-9772-149BCD5860B4}" presName="rootText1" presStyleLbl="node0" presStyleIdx="0" presStyleCnt="1" custScaleX="130611" custScaleY="128683">
        <dgm:presLayoutVars>
          <dgm:chPref val="3"/>
        </dgm:presLayoutVars>
      </dgm:prSet>
      <dgm:spPr/>
    </dgm:pt>
    <dgm:pt modelId="{1109D453-F8B6-4D8E-819A-5C309E6CF07F}" type="pres">
      <dgm:prSet presAssocID="{20B33B23-25D9-46E9-9772-149BCD5860B4}" presName="rootConnector1" presStyleLbl="node1" presStyleIdx="0" presStyleCnt="0"/>
      <dgm:spPr/>
    </dgm:pt>
    <dgm:pt modelId="{49197BEF-3315-4554-A401-31F2A9F2A0F0}" type="pres">
      <dgm:prSet presAssocID="{20B33B23-25D9-46E9-9772-149BCD5860B4}" presName="hierChild2" presStyleCnt="0"/>
      <dgm:spPr/>
    </dgm:pt>
    <dgm:pt modelId="{78B2A8F0-D323-47E5-B0A0-6FB3FDC1680C}" type="pres">
      <dgm:prSet presAssocID="{9F875235-86AA-457C-9EC2-9A63215A6DBD}" presName="Name37" presStyleLbl="parChTrans1D2" presStyleIdx="0" presStyleCnt="5"/>
      <dgm:spPr/>
    </dgm:pt>
    <dgm:pt modelId="{01929BEE-F776-44AA-B154-73E9D08BA60A}" type="pres">
      <dgm:prSet presAssocID="{1E4C1BCF-C546-4934-BD5A-F16C21C11D50}" presName="hierRoot2" presStyleCnt="0">
        <dgm:presLayoutVars>
          <dgm:hierBranch val="init"/>
        </dgm:presLayoutVars>
      </dgm:prSet>
      <dgm:spPr/>
    </dgm:pt>
    <dgm:pt modelId="{F064AF82-38F2-4B9A-A958-A6CA75D4F8F6}" type="pres">
      <dgm:prSet presAssocID="{1E4C1BCF-C546-4934-BD5A-F16C21C11D50}" presName="rootComposite" presStyleCnt="0"/>
      <dgm:spPr/>
    </dgm:pt>
    <dgm:pt modelId="{AF4EB88F-D1F6-46DE-AB62-DC5B133F88E2}" type="pres">
      <dgm:prSet presAssocID="{1E4C1BCF-C546-4934-BD5A-F16C21C11D50}" presName="rootText" presStyleLbl="node2" presStyleIdx="0" presStyleCnt="5" custScaleY="171436">
        <dgm:presLayoutVars>
          <dgm:chPref val="3"/>
        </dgm:presLayoutVars>
      </dgm:prSet>
      <dgm:spPr/>
    </dgm:pt>
    <dgm:pt modelId="{F3C705C4-1992-4913-94F4-3BDE5C1A5AFD}" type="pres">
      <dgm:prSet presAssocID="{1E4C1BCF-C546-4934-BD5A-F16C21C11D50}" presName="rootConnector" presStyleLbl="node2" presStyleIdx="0" presStyleCnt="5"/>
      <dgm:spPr/>
    </dgm:pt>
    <dgm:pt modelId="{DDE5A771-147C-4529-9F9B-4653755BC2AF}" type="pres">
      <dgm:prSet presAssocID="{1E4C1BCF-C546-4934-BD5A-F16C21C11D50}" presName="hierChild4" presStyleCnt="0"/>
      <dgm:spPr/>
    </dgm:pt>
    <dgm:pt modelId="{AC9CC40F-9B9D-4256-A044-AFC9CC5D8BB1}" type="pres">
      <dgm:prSet presAssocID="{1E4C1BCF-C546-4934-BD5A-F16C21C11D50}" presName="hierChild5" presStyleCnt="0"/>
      <dgm:spPr/>
    </dgm:pt>
    <dgm:pt modelId="{2F48C1DE-7713-4BAC-BC7B-2507B9C57E01}" type="pres">
      <dgm:prSet presAssocID="{5EE1C634-3AD4-47B2-9577-D54400262F3C}" presName="Name37" presStyleLbl="parChTrans1D2" presStyleIdx="1" presStyleCnt="5"/>
      <dgm:spPr/>
    </dgm:pt>
    <dgm:pt modelId="{BE1C9946-9B27-4BE9-A656-936B59DA4D6C}" type="pres">
      <dgm:prSet presAssocID="{0E52CF9F-B49C-4BF0-AB1C-E8F98DA9C1AA}" presName="hierRoot2" presStyleCnt="0">
        <dgm:presLayoutVars>
          <dgm:hierBranch val="init"/>
        </dgm:presLayoutVars>
      </dgm:prSet>
      <dgm:spPr/>
    </dgm:pt>
    <dgm:pt modelId="{82CA5456-0E38-46F8-BBC4-92EE538E82F3}" type="pres">
      <dgm:prSet presAssocID="{0E52CF9F-B49C-4BF0-AB1C-E8F98DA9C1AA}" presName="rootComposite" presStyleCnt="0"/>
      <dgm:spPr/>
    </dgm:pt>
    <dgm:pt modelId="{3F4F2BCD-0C88-484B-A459-580C39EC0703}" type="pres">
      <dgm:prSet presAssocID="{0E52CF9F-B49C-4BF0-AB1C-E8F98DA9C1AA}" presName="rootText" presStyleLbl="node2" presStyleIdx="1" presStyleCnt="5" custScaleY="171436">
        <dgm:presLayoutVars>
          <dgm:chPref val="3"/>
        </dgm:presLayoutVars>
      </dgm:prSet>
      <dgm:spPr/>
    </dgm:pt>
    <dgm:pt modelId="{5F4A8A78-8305-48ED-B4C2-F3932BA2681B}" type="pres">
      <dgm:prSet presAssocID="{0E52CF9F-B49C-4BF0-AB1C-E8F98DA9C1AA}" presName="rootConnector" presStyleLbl="node2" presStyleIdx="1" presStyleCnt="5"/>
      <dgm:spPr/>
    </dgm:pt>
    <dgm:pt modelId="{0DB491CF-4BA9-4B48-8E43-1219D4EAB1A0}" type="pres">
      <dgm:prSet presAssocID="{0E52CF9F-B49C-4BF0-AB1C-E8F98DA9C1AA}" presName="hierChild4" presStyleCnt="0"/>
      <dgm:spPr/>
    </dgm:pt>
    <dgm:pt modelId="{E74AC8FA-D7F1-4674-B6E5-096E2E3FB16C}" type="pres">
      <dgm:prSet presAssocID="{0E52CF9F-B49C-4BF0-AB1C-E8F98DA9C1AA}" presName="hierChild5" presStyleCnt="0"/>
      <dgm:spPr/>
    </dgm:pt>
    <dgm:pt modelId="{629C4F4A-C4AF-4415-828A-FD5F9C6A533A}" type="pres">
      <dgm:prSet presAssocID="{62532B6E-609B-4500-90F6-A87BFED76889}" presName="Name37" presStyleLbl="parChTrans1D2" presStyleIdx="2" presStyleCnt="5"/>
      <dgm:spPr/>
    </dgm:pt>
    <dgm:pt modelId="{5BA57C3C-6579-4F93-BAED-D30BE152A32B}" type="pres">
      <dgm:prSet presAssocID="{EB83D5C3-CDC5-42B7-9D64-BF8BD8AEBBDE}" presName="hierRoot2" presStyleCnt="0">
        <dgm:presLayoutVars>
          <dgm:hierBranch val="init"/>
        </dgm:presLayoutVars>
      </dgm:prSet>
      <dgm:spPr/>
    </dgm:pt>
    <dgm:pt modelId="{1E2BBB83-A844-4A87-AE52-4BE0A3C2D82E}" type="pres">
      <dgm:prSet presAssocID="{EB83D5C3-CDC5-42B7-9D64-BF8BD8AEBBDE}" presName="rootComposite" presStyleCnt="0"/>
      <dgm:spPr/>
    </dgm:pt>
    <dgm:pt modelId="{36E37E66-F704-440B-8C07-DC29803640E0}" type="pres">
      <dgm:prSet presAssocID="{EB83D5C3-CDC5-42B7-9D64-BF8BD8AEBBDE}" presName="rootText" presStyleLbl="node2" presStyleIdx="2" presStyleCnt="5" custScaleY="171436">
        <dgm:presLayoutVars>
          <dgm:chPref val="3"/>
        </dgm:presLayoutVars>
      </dgm:prSet>
      <dgm:spPr/>
    </dgm:pt>
    <dgm:pt modelId="{8FA45A8B-EF55-44C6-963B-4D430F19EC3F}" type="pres">
      <dgm:prSet presAssocID="{EB83D5C3-CDC5-42B7-9D64-BF8BD8AEBBDE}" presName="rootConnector" presStyleLbl="node2" presStyleIdx="2" presStyleCnt="5"/>
      <dgm:spPr/>
    </dgm:pt>
    <dgm:pt modelId="{AD32DC94-4EF7-4B4B-AD7D-86FF35570F41}" type="pres">
      <dgm:prSet presAssocID="{EB83D5C3-CDC5-42B7-9D64-BF8BD8AEBBDE}" presName="hierChild4" presStyleCnt="0"/>
      <dgm:spPr/>
    </dgm:pt>
    <dgm:pt modelId="{AD9267E1-044B-4233-88DF-7EFE4C4E3A13}" type="pres">
      <dgm:prSet presAssocID="{EB83D5C3-CDC5-42B7-9D64-BF8BD8AEBBDE}" presName="hierChild5" presStyleCnt="0"/>
      <dgm:spPr/>
    </dgm:pt>
    <dgm:pt modelId="{BD184E98-E709-4D2A-8004-A79A77E2352D}" type="pres">
      <dgm:prSet presAssocID="{684F40FE-A934-4791-B225-790C5871210F}" presName="Name37" presStyleLbl="parChTrans1D2" presStyleIdx="3" presStyleCnt="5"/>
      <dgm:spPr/>
    </dgm:pt>
    <dgm:pt modelId="{1F0EA950-178D-424D-A246-094689703179}" type="pres">
      <dgm:prSet presAssocID="{C73783AB-2A63-4692-821A-F2F25A26814F}" presName="hierRoot2" presStyleCnt="0">
        <dgm:presLayoutVars>
          <dgm:hierBranch val="init"/>
        </dgm:presLayoutVars>
      </dgm:prSet>
      <dgm:spPr/>
    </dgm:pt>
    <dgm:pt modelId="{5CEA99F6-A783-4E05-AC51-824B36D242F2}" type="pres">
      <dgm:prSet presAssocID="{C73783AB-2A63-4692-821A-F2F25A26814F}" presName="rootComposite" presStyleCnt="0"/>
      <dgm:spPr/>
    </dgm:pt>
    <dgm:pt modelId="{EDD5D153-0529-4827-A22A-FDFA8DC686D2}" type="pres">
      <dgm:prSet presAssocID="{C73783AB-2A63-4692-821A-F2F25A26814F}" presName="rootText" presStyleLbl="node2" presStyleIdx="3" presStyleCnt="5" custScaleY="171436">
        <dgm:presLayoutVars>
          <dgm:chPref val="3"/>
        </dgm:presLayoutVars>
      </dgm:prSet>
      <dgm:spPr/>
    </dgm:pt>
    <dgm:pt modelId="{9D2843B9-0E23-4E6E-B924-F7C445A2540D}" type="pres">
      <dgm:prSet presAssocID="{C73783AB-2A63-4692-821A-F2F25A26814F}" presName="rootConnector" presStyleLbl="node2" presStyleIdx="3" presStyleCnt="5"/>
      <dgm:spPr/>
    </dgm:pt>
    <dgm:pt modelId="{DCAAF2AF-21E4-4418-BC82-4AE4FD152AA1}" type="pres">
      <dgm:prSet presAssocID="{C73783AB-2A63-4692-821A-F2F25A26814F}" presName="hierChild4" presStyleCnt="0"/>
      <dgm:spPr/>
    </dgm:pt>
    <dgm:pt modelId="{C22DF5A2-F018-44B2-88E0-F84593C84238}" type="pres">
      <dgm:prSet presAssocID="{C73783AB-2A63-4692-821A-F2F25A26814F}" presName="hierChild5" presStyleCnt="0"/>
      <dgm:spPr/>
    </dgm:pt>
    <dgm:pt modelId="{60841802-72CE-46DC-9EDE-EBF163972F87}" type="pres">
      <dgm:prSet presAssocID="{1A4904F1-B37A-4672-8230-10407BF266C2}" presName="Name37" presStyleLbl="parChTrans1D2" presStyleIdx="4" presStyleCnt="5"/>
      <dgm:spPr/>
    </dgm:pt>
    <dgm:pt modelId="{CB9A581C-E53B-41F8-B9F3-4FB348FA78E6}" type="pres">
      <dgm:prSet presAssocID="{012DA58F-12D8-42BF-A163-F99A56FDAC56}" presName="hierRoot2" presStyleCnt="0">
        <dgm:presLayoutVars>
          <dgm:hierBranch val="init"/>
        </dgm:presLayoutVars>
      </dgm:prSet>
      <dgm:spPr/>
    </dgm:pt>
    <dgm:pt modelId="{EF0B6917-165C-431A-8446-FCE9AE6CA7CB}" type="pres">
      <dgm:prSet presAssocID="{012DA58F-12D8-42BF-A163-F99A56FDAC56}" presName="rootComposite" presStyleCnt="0"/>
      <dgm:spPr/>
    </dgm:pt>
    <dgm:pt modelId="{2D127FC7-61EB-486C-96DB-99E7074F0C05}" type="pres">
      <dgm:prSet presAssocID="{012DA58F-12D8-42BF-A163-F99A56FDAC56}" presName="rootText" presStyleLbl="node2" presStyleIdx="4" presStyleCnt="5" custScaleY="175570">
        <dgm:presLayoutVars>
          <dgm:chPref val="3"/>
        </dgm:presLayoutVars>
      </dgm:prSet>
      <dgm:spPr/>
    </dgm:pt>
    <dgm:pt modelId="{DCFFAC40-0EFB-42A4-B116-8EC9C3B95512}" type="pres">
      <dgm:prSet presAssocID="{012DA58F-12D8-42BF-A163-F99A56FDAC56}" presName="rootConnector" presStyleLbl="node2" presStyleIdx="4" presStyleCnt="5"/>
      <dgm:spPr/>
    </dgm:pt>
    <dgm:pt modelId="{38926CF4-011F-4BF7-860C-E34AACA0B147}" type="pres">
      <dgm:prSet presAssocID="{012DA58F-12D8-42BF-A163-F99A56FDAC56}" presName="hierChild4" presStyleCnt="0"/>
      <dgm:spPr/>
    </dgm:pt>
    <dgm:pt modelId="{C6564ABE-DF29-4ED0-B9F6-848402B2A283}" type="pres">
      <dgm:prSet presAssocID="{012DA58F-12D8-42BF-A163-F99A56FDAC56}" presName="hierChild5" presStyleCnt="0"/>
      <dgm:spPr/>
    </dgm:pt>
    <dgm:pt modelId="{93DFAE08-09D9-4F01-AC5B-68B55F061D05}" type="pres">
      <dgm:prSet presAssocID="{20B33B23-25D9-46E9-9772-149BCD5860B4}" presName="hierChild3" presStyleCnt="0"/>
      <dgm:spPr/>
    </dgm:pt>
  </dgm:ptLst>
  <dgm:cxnLst>
    <dgm:cxn modelId="{E936D00A-B568-41C2-8CF8-C0B59C836D31}" type="presOf" srcId="{5EE1C634-3AD4-47B2-9577-D54400262F3C}" destId="{2F48C1DE-7713-4BAC-BC7B-2507B9C57E01}" srcOrd="0" destOrd="0" presId="urn:microsoft.com/office/officeart/2005/8/layout/orgChart1"/>
    <dgm:cxn modelId="{682A5C15-5D6B-4E42-9DB3-BCF30DF4C2AC}" type="presOf" srcId="{5FC8C5B5-F3BC-45BF-B851-4606EF85FD25}" destId="{8528A3D7-C93A-4A81-AD5A-73BB2C68F7DD}" srcOrd="0" destOrd="0" presId="urn:microsoft.com/office/officeart/2005/8/layout/orgChart1"/>
    <dgm:cxn modelId="{F4FB3A16-6B40-4F2B-BBD2-FFC25565D3A8}" type="presOf" srcId="{012DA58F-12D8-42BF-A163-F99A56FDAC56}" destId="{DCFFAC40-0EFB-42A4-B116-8EC9C3B95512}" srcOrd="1" destOrd="0" presId="urn:microsoft.com/office/officeart/2005/8/layout/orgChart1"/>
    <dgm:cxn modelId="{EE7B3E29-D226-4256-8960-FDD99E200EEB}" type="presOf" srcId="{C73783AB-2A63-4692-821A-F2F25A26814F}" destId="{EDD5D153-0529-4827-A22A-FDFA8DC686D2}" srcOrd="0" destOrd="0" presId="urn:microsoft.com/office/officeart/2005/8/layout/orgChart1"/>
    <dgm:cxn modelId="{586D2137-EDDD-4916-B06B-5B5E28C7B21C}" srcId="{20B33B23-25D9-46E9-9772-149BCD5860B4}" destId="{EB83D5C3-CDC5-42B7-9D64-BF8BD8AEBBDE}" srcOrd="2" destOrd="0" parTransId="{62532B6E-609B-4500-90F6-A87BFED76889}" sibTransId="{5846304F-4201-4434-A825-C1989E59D7DB}"/>
    <dgm:cxn modelId="{0BCEEB38-9C1C-4C49-8469-E9DE143501AA}" type="presOf" srcId="{684F40FE-A934-4791-B225-790C5871210F}" destId="{BD184E98-E709-4D2A-8004-A79A77E2352D}" srcOrd="0" destOrd="0" presId="urn:microsoft.com/office/officeart/2005/8/layout/orgChart1"/>
    <dgm:cxn modelId="{0EBD1E40-5079-4623-AD0A-83AC68686C8C}" type="presOf" srcId="{62532B6E-609B-4500-90F6-A87BFED76889}" destId="{629C4F4A-C4AF-4415-828A-FD5F9C6A533A}" srcOrd="0" destOrd="0" presId="urn:microsoft.com/office/officeart/2005/8/layout/orgChart1"/>
    <dgm:cxn modelId="{E72C935E-F55F-4553-8E04-443E8B8C245B}" type="presOf" srcId="{9F875235-86AA-457C-9EC2-9A63215A6DBD}" destId="{78B2A8F0-D323-47E5-B0A0-6FB3FDC1680C}" srcOrd="0" destOrd="0" presId="urn:microsoft.com/office/officeart/2005/8/layout/orgChart1"/>
    <dgm:cxn modelId="{3CE63341-8F5B-4D15-980C-1B542D39C380}" type="presOf" srcId="{C73783AB-2A63-4692-821A-F2F25A26814F}" destId="{9D2843B9-0E23-4E6E-B924-F7C445A2540D}" srcOrd="1" destOrd="0" presId="urn:microsoft.com/office/officeart/2005/8/layout/orgChart1"/>
    <dgm:cxn modelId="{23C2BC45-84C9-408C-9A12-111D5661BFFD}" type="presOf" srcId="{0E52CF9F-B49C-4BF0-AB1C-E8F98DA9C1AA}" destId="{3F4F2BCD-0C88-484B-A459-580C39EC0703}" srcOrd="0" destOrd="0" presId="urn:microsoft.com/office/officeart/2005/8/layout/orgChart1"/>
    <dgm:cxn modelId="{12CC1D4B-5DC7-4D28-B4A6-8D4378E413C1}" srcId="{20B33B23-25D9-46E9-9772-149BCD5860B4}" destId="{C73783AB-2A63-4692-821A-F2F25A26814F}" srcOrd="3" destOrd="0" parTransId="{684F40FE-A934-4791-B225-790C5871210F}" sibTransId="{DFCF6D76-FDFA-46A2-9B42-FD1734262205}"/>
    <dgm:cxn modelId="{2D24634C-5F9A-4A1E-B19D-BF59A05B60D6}" type="presOf" srcId="{1A4904F1-B37A-4672-8230-10407BF266C2}" destId="{60841802-72CE-46DC-9EDE-EBF163972F87}" srcOrd="0" destOrd="0" presId="urn:microsoft.com/office/officeart/2005/8/layout/orgChart1"/>
    <dgm:cxn modelId="{2BFAA88C-C657-4A43-9B07-886B4D392876}" srcId="{20B33B23-25D9-46E9-9772-149BCD5860B4}" destId="{0E52CF9F-B49C-4BF0-AB1C-E8F98DA9C1AA}" srcOrd="1" destOrd="0" parTransId="{5EE1C634-3AD4-47B2-9577-D54400262F3C}" sibTransId="{D78C170D-21CC-4C44-870A-A46C62755EB1}"/>
    <dgm:cxn modelId="{382CB190-E28C-4320-8CC3-F29388884A43}" type="presOf" srcId="{20B33B23-25D9-46E9-9772-149BCD5860B4}" destId="{1109D453-F8B6-4D8E-819A-5C309E6CF07F}" srcOrd="1" destOrd="0" presId="urn:microsoft.com/office/officeart/2005/8/layout/orgChart1"/>
    <dgm:cxn modelId="{502E179F-6079-49B8-924A-B9FB37AE7F31}" srcId="{20B33B23-25D9-46E9-9772-149BCD5860B4}" destId="{012DA58F-12D8-42BF-A163-F99A56FDAC56}" srcOrd="4" destOrd="0" parTransId="{1A4904F1-B37A-4672-8230-10407BF266C2}" sibTransId="{40BA47BC-0B24-4D31-8DC6-E5E81EDCB01A}"/>
    <dgm:cxn modelId="{E2EF9BB1-6B0F-49FD-9A0F-70B2753C134A}" srcId="{20B33B23-25D9-46E9-9772-149BCD5860B4}" destId="{1E4C1BCF-C546-4934-BD5A-F16C21C11D50}" srcOrd="0" destOrd="0" parTransId="{9F875235-86AA-457C-9EC2-9A63215A6DBD}" sibTransId="{EC2C9260-786D-4D01-87C1-6984CD5008A4}"/>
    <dgm:cxn modelId="{607E7CB5-1DAA-42FF-9165-FF88F915A600}" type="presOf" srcId="{0E52CF9F-B49C-4BF0-AB1C-E8F98DA9C1AA}" destId="{5F4A8A78-8305-48ED-B4C2-F3932BA2681B}" srcOrd="1" destOrd="0" presId="urn:microsoft.com/office/officeart/2005/8/layout/orgChart1"/>
    <dgm:cxn modelId="{488822B6-A379-4CD0-84DF-6AA0791318A6}" type="presOf" srcId="{EB83D5C3-CDC5-42B7-9D64-BF8BD8AEBBDE}" destId="{36E37E66-F704-440B-8C07-DC29803640E0}" srcOrd="0" destOrd="0" presId="urn:microsoft.com/office/officeart/2005/8/layout/orgChart1"/>
    <dgm:cxn modelId="{B31E9FC3-4C57-4A35-A96C-696D07864B21}" type="presOf" srcId="{1E4C1BCF-C546-4934-BD5A-F16C21C11D50}" destId="{AF4EB88F-D1F6-46DE-AB62-DC5B133F88E2}" srcOrd="0" destOrd="0" presId="urn:microsoft.com/office/officeart/2005/8/layout/orgChart1"/>
    <dgm:cxn modelId="{79BEB9D2-27DC-41D9-A479-B0ACE4C49513}" type="presOf" srcId="{20B33B23-25D9-46E9-9772-149BCD5860B4}" destId="{D015360E-143A-4663-B7A2-66720DA50D11}" srcOrd="0" destOrd="0" presId="urn:microsoft.com/office/officeart/2005/8/layout/orgChart1"/>
    <dgm:cxn modelId="{BDF17BDB-FBDA-4739-A0E8-D34ABACF76C7}" type="presOf" srcId="{1E4C1BCF-C546-4934-BD5A-F16C21C11D50}" destId="{F3C705C4-1992-4913-94F4-3BDE5C1A5AFD}" srcOrd="1" destOrd="0" presId="urn:microsoft.com/office/officeart/2005/8/layout/orgChart1"/>
    <dgm:cxn modelId="{B8FA24E7-75BF-44A5-893E-39F8C7C03D3D}" srcId="{5FC8C5B5-F3BC-45BF-B851-4606EF85FD25}" destId="{20B33B23-25D9-46E9-9772-149BCD5860B4}" srcOrd="0" destOrd="0" parTransId="{8C587428-EDFD-4E92-8A21-12C4F2EB013D}" sibTransId="{EC6CFA99-0EB1-477C-9034-471C7CAE5014}"/>
    <dgm:cxn modelId="{81EFE6E8-C59E-4987-870C-65DCAACD41B2}" type="presOf" srcId="{012DA58F-12D8-42BF-A163-F99A56FDAC56}" destId="{2D127FC7-61EB-486C-96DB-99E7074F0C05}" srcOrd="0" destOrd="0" presId="urn:microsoft.com/office/officeart/2005/8/layout/orgChart1"/>
    <dgm:cxn modelId="{DFA748F0-7641-4C14-8F2B-18D0207C662B}" type="presOf" srcId="{EB83D5C3-CDC5-42B7-9D64-BF8BD8AEBBDE}" destId="{8FA45A8B-EF55-44C6-963B-4D430F19EC3F}" srcOrd="1" destOrd="0" presId="urn:microsoft.com/office/officeart/2005/8/layout/orgChart1"/>
    <dgm:cxn modelId="{B3F07CF9-C573-45E0-857C-C5E87BE6C018}" type="presParOf" srcId="{8528A3D7-C93A-4A81-AD5A-73BB2C68F7DD}" destId="{3A8BD55D-FA25-4322-8D90-E67658B8938E}" srcOrd="0" destOrd="0" presId="urn:microsoft.com/office/officeart/2005/8/layout/orgChart1"/>
    <dgm:cxn modelId="{044C40CF-96A0-4279-8D66-AEE7467D7D0C}" type="presParOf" srcId="{3A8BD55D-FA25-4322-8D90-E67658B8938E}" destId="{970A85E7-00AE-4C0D-BF16-6B414C0276EE}" srcOrd="0" destOrd="0" presId="urn:microsoft.com/office/officeart/2005/8/layout/orgChart1"/>
    <dgm:cxn modelId="{E54EFDBD-F226-441E-B726-7D65A705EF0C}" type="presParOf" srcId="{970A85E7-00AE-4C0D-BF16-6B414C0276EE}" destId="{D015360E-143A-4663-B7A2-66720DA50D11}" srcOrd="0" destOrd="0" presId="urn:microsoft.com/office/officeart/2005/8/layout/orgChart1"/>
    <dgm:cxn modelId="{A73BB039-0CDE-47C7-808A-DA413739F2EA}" type="presParOf" srcId="{970A85E7-00AE-4C0D-BF16-6B414C0276EE}" destId="{1109D453-F8B6-4D8E-819A-5C309E6CF07F}" srcOrd="1" destOrd="0" presId="urn:microsoft.com/office/officeart/2005/8/layout/orgChart1"/>
    <dgm:cxn modelId="{9BC5E3E7-104F-49C1-A56E-5EBB0EA6C684}" type="presParOf" srcId="{3A8BD55D-FA25-4322-8D90-E67658B8938E}" destId="{49197BEF-3315-4554-A401-31F2A9F2A0F0}" srcOrd="1" destOrd="0" presId="urn:microsoft.com/office/officeart/2005/8/layout/orgChart1"/>
    <dgm:cxn modelId="{613E84FE-8DD4-4CCB-91A9-86A9628A6F0A}" type="presParOf" srcId="{49197BEF-3315-4554-A401-31F2A9F2A0F0}" destId="{78B2A8F0-D323-47E5-B0A0-6FB3FDC1680C}" srcOrd="0" destOrd="0" presId="urn:microsoft.com/office/officeart/2005/8/layout/orgChart1"/>
    <dgm:cxn modelId="{3A7EDD40-A19B-461F-9721-F633351954F0}" type="presParOf" srcId="{49197BEF-3315-4554-A401-31F2A9F2A0F0}" destId="{01929BEE-F776-44AA-B154-73E9D08BA60A}" srcOrd="1" destOrd="0" presId="urn:microsoft.com/office/officeart/2005/8/layout/orgChart1"/>
    <dgm:cxn modelId="{2106FB25-FF31-49CE-9CA9-AD8FB908ECBC}" type="presParOf" srcId="{01929BEE-F776-44AA-B154-73E9D08BA60A}" destId="{F064AF82-38F2-4B9A-A958-A6CA75D4F8F6}" srcOrd="0" destOrd="0" presId="urn:microsoft.com/office/officeart/2005/8/layout/orgChart1"/>
    <dgm:cxn modelId="{8487CA7E-9653-4F27-B50E-53F8223426B9}" type="presParOf" srcId="{F064AF82-38F2-4B9A-A958-A6CA75D4F8F6}" destId="{AF4EB88F-D1F6-46DE-AB62-DC5B133F88E2}" srcOrd="0" destOrd="0" presId="urn:microsoft.com/office/officeart/2005/8/layout/orgChart1"/>
    <dgm:cxn modelId="{986289C6-4171-4D15-B6CD-FEFDAECC3C9F}" type="presParOf" srcId="{F064AF82-38F2-4B9A-A958-A6CA75D4F8F6}" destId="{F3C705C4-1992-4913-94F4-3BDE5C1A5AFD}" srcOrd="1" destOrd="0" presId="urn:microsoft.com/office/officeart/2005/8/layout/orgChart1"/>
    <dgm:cxn modelId="{237414CE-C30D-41BC-9CE0-615F9146D5D9}" type="presParOf" srcId="{01929BEE-F776-44AA-B154-73E9D08BA60A}" destId="{DDE5A771-147C-4529-9F9B-4653755BC2AF}" srcOrd="1" destOrd="0" presId="urn:microsoft.com/office/officeart/2005/8/layout/orgChart1"/>
    <dgm:cxn modelId="{EBBFEBD1-5A0B-4353-A71E-22F8AA534A6C}" type="presParOf" srcId="{01929BEE-F776-44AA-B154-73E9D08BA60A}" destId="{AC9CC40F-9B9D-4256-A044-AFC9CC5D8BB1}" srcOrd="2" destOrd="0" presId="urn:microsoft.com/office/officeart/2005/8/layout/orgChart1"/>
    <dgm:cxn modelId="{B35067E4-0612-4AFD-ACE6-BF7F8728CB95}" type="presParOf" srcId="{49197BEF-3315-4554-A401-31F2A9F2A0F0}" destId="{2F48C1DE-7713-4BAC-BC7B-2507B9C57E01}" srcOrd="2" destOrd="0" presId="urn:microsoft.com/office/officeart/2005/8/layout/orgChart1"/>
    <dgm:cxn modelId="{681741CF-845D-4BC8-96CD-E28343D5AA63}" type="presParOf" srcId="{49197BEF-3315-4554-A401-31F2A9F2A0F0}" destId="{BE1C9946-9B27-4BE9-A656-936B59DA4D6C}" srcOrd="3" destOrd="0" presId="urn:microsoft.com/office/officeart/2005/8/layout/orgChart1"/>
    <dgm:cxn modelId="{BD5EE1BC-D314-4755-9D69-D1266ECDD2E2}" type="presParOf" srcId="{BE1C9946-9B27-4BE9-A656-936B59DA4D6C}" destId="{82CA5456-0E38-46F8-BBC4-92EE538E82F3}" srcOrd="0" destOrd="0" presId="urn:microsoft.com/office/officeart/2005/8/layout/orgChart1"/>
    <dgm:cxn modelId="{B0A1CF3B-89C3-4C96-BB9B-6254466AFEE1}" type="presParOf" srcId="{82CA5456-0E38-46F8-BBC4-92EE538E82F3}" destId="{3F4F2BCD-0C88-484B-A459-580C39EC0703}" srcOrd="0" destOrd="0" presId="urn:microsoft.com/office/officeart/2005/8/layout/orgChart1"/>
    <dgm:cxn modelId="{93AAE6D1-CA62-4BD6-BF20-99AFB6837F1F}" type="presParOf" srcId="{82CA5456-0E38-46F8-BBC4-92EE538E82F3}" destId="{5F4A8A78-8305-48ED-B4C2-F3932BA2681B}" srcOrd="1" destOrd="0" presId="urn:microsoft.com/office/officeart/2005/8/layout/orgChart1"/>
    <dgm:cxn modelId="{10604335-7F0A-4369-9440-172C00032FB9}" type="presParOf" srcId="{BE1C9946-9B27-4BE9-A656-936B59DA4D6C}" destId="{0DB491CF-4BA9-4B48-8E43-1219D4EAB1A0}" srcOrd="1" destOrd="0" presId="urn:microsoft.com/office/officeart/2005/8/layout/orgChart1"/>
    <dgm:cxn modelId="{ABF7E6E1-BBEF-47E1-ACA2-70EBC4B16365}" type="presParOf" srcId="{BE1C9946-9B27-4BE9-A656-936B59DA4D6C}" destId="{E74AC8FA-D7F1-4674-B6E5-096E2E3FB16C}" srcOrd="2" destOrd="0" presId="urn:microsoft.com/office/officeart/2005/8/layout/orgChart1"/>
    <dgm:cxn modelId="{3F31701B-6561-4A30-8F41-FBB18F5CE88C}" type="presParOf" srcId="{49197BEF-3315-4554-A401-31F2A9F2A0F0}" destId="{629C4F4A-C4AF-4415-828A-FD5F9C6A533A}" srcOrd="4" destOrd="0" presId="urn:microsoft.com/office/officeart/2005/8/layout/orgChart1"/>
    <dgm:cxn modelId="{F67AFA3F-6BE8-4C7B-B740-779058ADBA54}" type="presParOf" srcId="{49197BEF-3315-4554-A401-31F2A9F2A0F0}" destId="{5BA57C3C-6579-4F93-BAED-D30BE152A32B}" srcOrd="5" destOrd="0" presId="urn:microsoft.com/office/officeart/2005/8/layout/orgChart1"/>
    <dgm:cxn modelId="{7620F6F5-F643-4490-97FC-17F9D9BE1134}" type="presParOf" srcId="{5BA57C3C-6579-4F93-BAED-D30BE152A32B}" destId="{1E2BBB83-A844-4A87-AE52-4BE0A3C2D82E}" srcOrd="0" destOrd="0" presId="urn:microsoft.com/office/officeart/2005/8/layout/orgChart1"/>
    <dgm:cxn modelId="{F770D179-03CC-48FF-9CFE-2098126444BE}" type="presParOf" srcId="{1E2BBB83-A844-4A87-AE52-4BE0A3C2D82E}" destId="{36E37E66-F704-440B-8C07-DC29803640E0}" srcOrd="0" destOrd="0" presId="urn:microsoft.com/office/officeart/2005/8/layout/orgChart1"/>
    <dgm:cxn modelId="{B82488B4-9C2E-49A4-8B6F-DD0F9DBED84C}" type="presParOf" srcId="{1E2BBB83-A844-4A87-AE52-4BE0A3C2D82E}" destId="{8FA45A8B-EF55-44C6-963B-4D430F19EC3F}" srcOrd="1" destOrd="0" presId="urn:microsoft.com/office/officeart/2005/8/layout/orgChart1"/>
    <dgm:cxn modelId="{0EA83739-758C-4AAF-8DDA-25C277DFDF4C}" type="presParOf" srcId="{5BA57C3C-6579-4F93-BAED-D30BE152A32B}" destId="{AD32DC94-4EF7-4B4B-AD7D-86FF35570F41}" srcOrd="1" destOrd="0" presId="urn:microsoft.com/office/officeart/2005/8/layout/orgChart1"/>
    <dgm:cxn modelId="{32B495C8-B56E-4BA9-AC62-D1E9FBD8152E}" type="presParOf" srcId="{5BA57C3C-6579-4F93-BAED-D30BE152A32B}" destId="{AD9267E1-044B-4233-88DF-7EFE4C4E3A13}" srcOrd="2" destOrd="0" presId="urn:microsoft.com/office/officeart/2005/8/layout/orgChart1"/>
    <dgm:cxn modelId="{04FABB1E-031D-45F1-848A-7F16C4CFAD92}" type="presParOf" srcId="{49197BEF-3315-4554-A401-31F2A9F2A0F0}" destId="{BD184E98-E709-4D2A-8004-A79A77E2352D}" srcOrd="6" destOrd="0" presId="urn:microsoft.com/office/officeart/2005/8/layout/orgChart1"/>
    <dgm:cxn modelId="{1A1411F9-AD42-48C8-8090-1EC533C8873E}" type="presParOf" srcId="{49197BEF-3315-4554-A401-31F2A9F2A0F0}" destId="{1F0EA950-178D-424D-A246-094689703179}" srcOrd="7" destOrd="0" presId="urn:microsoft.com/office/officeart/2005/8/layout/orgChart1"/>
    <dgm:cxn modelId="{60F95698-03C3-4A28-9743-A684C8370EAB}" type="presParOf" srcId="{1F0EA950-178D-424D-A246-094689703179}" destId="{5CEA99F6-A783-4E05-AC51-824B36D242F2}" srcOrd="0" destOrd="0" presId="urn:microsoft.com/office/officeart/2005/8/layout/orgChart1"/>
    <dgm:cxn modelId="{9FC43184-6209-439E-99A3-95B4E0C78163}" type="presParOf" srcId="{5CEA99F6-A783-4E05-AC51-824B36D242F2}" destId="{EDD5D153-0529-4827-A22A-FDFA8DC686D2}" srcOrd="0" destOrd="0" presId="urn:microsoft.com/office/officeart/2005/8/layout/orgChart1"/>
    <dgm:cxn modelId="{F695205E-4A9D-4A82-BBAA-28F5E8BEC3E7}" type="presParOf" srcId="{5CEA99F6-A783-4E05-AC51-824B36D242F2}" destId="{9D2843B9-0E23-4E6E-B924-F7C445A2540D}" srcOrd="1" destOrd="0" presId="urn:microsoft.com/office/officeart/2005/8/layout/orgChart1"/>
    <dgm:cxn modelId="{BF4232E7-CF94-4A7D-A376-09DEA10FD418}" type="presParOf" srcId="{1F0EA950-178D-424D-A246-094689703179}" destId="{DCAAF2AF-21E4-4418-BC82-4AE4FD152AA1}" srcOrd="1" destOrd="0" presId="urn:microsoft.com/office/officeart/2005/8/layout/orgChart1"/>
    <dgm:cxn modelId="{999FC6F8-877B-4692-B446-27AE654EAF0A}" type="presParOf" srcId="{1F0EA950-178D-424D-A246-094689703179}" destId="{C22DF5A2-F018-44B2-88E0-F84593C84238}" srcOrd="2" destOrd="0" presId="urn:microsoft.com/office/officeart/2005/8/layout/orgChart1"/>
    <dgm:cxn modelId="{FD4F6E11-80A9-4BDD-8430-1F1C0948349E}" type="presParOf" srcId="{49197BEF-3315-4554-A401-31F2A9F2A0F0}" destId="{60841802-72CE-46DC-9EDE-EBF163972F87}" srcOrd="8" destOrd="0" presId="urn:microsoft.com/office/officeart/2005/8/layout/orgChart1"/>
    <dgm:cxn modelId="{1BC53EEF-B4EA-43EC-BA32-6628D737DF1D}" type="presParOf" srcId="{49197BEF-3315-4554-A401-31F2A9F2A0F0}" destId="{CB9A581C-E53B-41F8-B9F3-4FB348FA78E6}" srcOrd="9" destOrd="0" presId="urn:microsoft.com/office/officeart/2005/8/layout/orgChart1"/>
    <dgm:cxn modelId="{1A3F2EC5-6895-4325-9C1F-9F812469D2C4}" type="presParOf" srcId="{CB9A581C-E53B-41F8-B9F3-4FB348FA78E6}" destId="{EF0B6917-165C-431A-8446-FCE9AE6CA7CB}" srcOrd="0" destOrd="0" presId="urn:microsoft.com/office/officeart/2005/8/layout/orgChart1"/>
    <dgm:cxn modelId="{1A8CC9ED-D655-4292-9186-CB96175C5D46}" type="presParOf" srcId="{EF0B6917-165C-431A-8446-FCE9AE6CA7CB}" destId="{2D127FC7-61EB-486C-96DB-99E7074F0C05}" srcOrd="0" destOrd="0" presId="urn:microsoft.com/office/officeart/2005/8/layout/orgChart1"/>
    <dgm:cxn modelId="{75516903-3548-42C1-A41E-582735CFD700}" type="presParOf" srcId="{EF0B6917-165C-431A-8446-FCE9AE6CA7CB}" destId="{DCFFAC40-0EFB-42A4-B116-8EC9C3B95512}" srcOrd="1" destOrd="0" presId="urn:microsoft.com/office/officeart/2005/8/layout/orgChart1"/>
    <dgm:cxn modelId="{3DA6021B-0597-4160-BEDD-CACF2BBA0092}" type="presParOf" srcId="{CB9A581C-E53B-41F8-B9F3-4FB348FA78E6}" destId="{38926CF4-011F-4BF7-860C-E34AACA0B147}" srcOrd="1" destOrd="0" presId="urn:microsoft.com/office/officeart/2005/8/layout/orgChart1"/>
    <dgm:cxn modelId="{1497F3F6-FD3A-4241-B9AF-031656EF916D}" type="presParOf" srcId="{CB9A581C-E53B-41F8-B9F3-4FB348FA78E6}" destId="{C6564ABE-DF29-4ED0-B9F6-848402B2A283}" srcOrd="2" destOrd="0" presId="urn:microsoft.com/office/officeart/2005/8/layout/orgChart1"/>
    <dgm:cxn modelId="{DFDD5366-24B7-4200-8187-1E0975FDCE6F}" type="presParOf" srcId="{3A8BD55D-FA25-4322-8D90-E67658B8938E}" destId="{93DFAE08-09D9-4F01-AC5B-68B55F061D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1802-72CE-46DC-9EDE-EBF163972F87}">
      <dsp:nvSpPr>
        <dsp:cNvPr id="0" name=""/>
        <dsp:cNvSpPr/>
      </dsp:nvSpPr>
      <dsp:spPr>
        <a:xfrm>
          <a:off x="3161380" y="1833994"/>
          <a:ext cx="2619600" cy="227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60"/>
              </a:lnTo>
              <a:lnTo>
                <a:pt x="2619600" y="113660"/>
              </a:lnTo>
              <a:lnTo>
                <a:pt x="2619600" y="2273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84E98-E709-4D2A-8004-A79A77E2352D}">
      <dsp:nvSpPr>
        <dsp:cNvPr id="0" name=""/>
        <dsp:cNvSpPr/>
      </dsp:nvSpPr>
      <dsp:spPr>
        <a:xfrm>
          <a:off x="3161380" y="1833994"/>
          <a:ext cx="1309800" cy="227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60"/>
              </a:lnTo>
              <a:lnTo>
                <a:pt x="1309800" y="113660"/>
              </a:lnTo>
              <a:lnTo>
                <a:pt x="1309800" y="2273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C4F4A-C4AF-4415-828A-FD5F9C6A533A}">
      <dsp:nvSpPr>
        <dsp:cNvPr id="0" name=""/>
        <dsp:cNvSpPr/>
      </dsp:nvSpPr>
      <dsp:spPr>
        <a:xfrm>
          <a:off x="3115660" y="1833994"/>
          <a:ext cx="91440" cy="227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3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8C1DE-7713-4BAC-BC7B-2507B9C57E01}">
      <dsp:nvSpPr>
        <dsp:cNvPr id="0" name=""/>
        <dsp:cNvSpPr/>
      </dsp:nvSpPr>
      <dsp:spPr>
        <a:xfrm>
          <a:off x="1851579" y="1833994"/>
          <a:ext cx="1309800" cy="227320"/>
        </a:xfrm>
        <a:custGeom>
          <a:avLst/>
          <a:gdLst/>
          <a:ahLst/>
          <a:cxnLst/>
          <a:rect l="0" t="0" r="0" b="0"/>
          <a:pathLst>
            <a:path>
              <a:moveTo>
                <a:pt x="1309800" y="0"/>
              </a:moveTo>
              <a:lnTo>
                <a:pt x="1309800" y="113660"/>
              </a:lnTo>
              <a:lnTo>
                <a:pt x="0" y="113660"/>
              </a:lnTo>
              <a:lnTo>
                <a:pt x="0" y="2273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2A8F0-D323-47E5-B0A0-6FB3FDC1680C}">
      <dsp:nvSpPr>
        <dsp:cNvPr id="0" name=""/>
        <dsp:cNvSpPr/>
      </dsp:nvSpPr>
      <dsp:spPr>
        <a:xfrm>
          <a:off x="541779" y="1833994"/>
          <a:ext cx="2619600" cy="227320"/>
        </a:xfrm>
        <a:custGeom>
          <a:avLst/>
          <a:gdLst/>
          <a:ahLst/>
          <a:cxnLst/>
          <a:rect l="0" t="0" r="0" b="0"/>
          <a:pathLst>
            <a:path>
              <a:moveTo>
                <a:pt x="2619600" y="0"/>
              </a:moveTo>
              <a:lnTo>
                <a:pt x="2619600" y="113660"/>
              </a:lnTo>
              <a:lnTo>
                <a:pt x="0" y="113660"/>
              </a:lnTo>
              <a:lnTo>
                <a:pt x="0" y="2273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5360E-143A-4663-B7A2-66720DA50D11}">
      <dsp:nvSpPr>
        <dsp:cNvPr id="0" name=""/>
        <dsp:cNvSpPr/>
      </dsp:nvSpPr>
      <dsp:spPr>
        <a:xfrm>
          <a:off x="2454461" y="1137510"/>
          <a:ext cx="1413837" cy="6964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ŘEDITELSTVÍ  AGENTURY POD OVVVH</a:t>
          </a:r>
        </a:p>
      </dsp:txBody>
      <dsp:txXfrm>
        <a:off x="2454461" y="1137510"/>
        <a:ext cx="1413837" cy="696483"/>
      </dsp:txXfrm>
    </dsp:sp>
    <dsp:sp modelId="{AF4EB88F-D1F6-46DE-AB62-DC5B133F88E2}">
      <dsp:nvSpPr>
        <dsp:cNvPr id="0" name=""/>
        <dsp:cNvSpPr/>
      </dsp:nvSpPr>
      <dsp:spPr>
        <a:xfrm>
          <a:off x="540" y="2061314"/>
          <a:ext cx="1082479" cy="927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</a:rPr>
            <a:t>SKUPINA 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PRAHA, STŘEDOČESKÝ, ÚSTECKÝ, LIBERECKÝ A KARLOVARSKÝ KRAJ</a:t>
          </a:r>
        </a:p>
      </dsp:txBody>
      <dsp:txXfrm>
        <a:off x="540" y="2061314"/>
        <a:ext cx="1082479" cy="927879"/>
      </dsp:txXfrm>
    </dsp:sp>
    <dsp:sp modelId="{3F4F2BCD-0C88-484B-A459-580C39EC0703}">
      <dsp:nvSpPr>
        <dsp:cNvPr id="0" name=""/>
        <dsp:cNvSpPr/>
      </dsp:nvSpPr>
      <dsp:spPr>
        <a:xfrm>
          <a:off x="1310340" y="2061314"/>
          <a:ext cx="1082479" cy="927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</a:rPr>
            <a:t>SKUPINA 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PLZEŇSKÝ 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 JIHČESKÝ KRAJ</a:t>
          </a:r>
        </a:p>
      </dsp:txBody>
      <dsp:txXfrm>
        <a:off x="1310340" y="2061314"/>
        <a:ext cx="1082479" cy="927879"/>
      </dsp:txXfrm>
    </dsp:sp>
    <dsp:sp modelId="{36E37E66-F704-440B-8C07-DC29803640E0}">
      <dsp:nvSpPr>
        <dsp:cNvPr id="0" name=""/>
        <dsp:cNvSpPr/>
      </dsp:nvSpPr>
      <dsp:spPr>
        <a:xfrm>
          <a:off x="2620140" y="2061314"/>
          <a:ext cx="1082479" cy="927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</a:rPr>
            <a:t>SKUPINA 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VYSOČINA, PARDUBICKÝ A KRÁLOVÉHRADECKÝ KRAJ</a:t>
          </a:r>
        </a:p>
      </dsp:txBody>
      <dsp:txXfrm>
        <a:off x="2620140" y="2061314"/>
        <a:ext cx="1082479" cy="927879"/>
      </dsp:txXfrm>
    </dsp:sp>
    <dsp:sp modelId="{EDD5D153-0529-4827-A22A-FDFA8DC686D2}">
      <dsp:nvSpPr>
        <dsp:cNvPr id="0" name=""/>
        <dsp:cNvSpPr/>
      </dsp:nvSpPr>
      <dsp:spPr>
        <a:xfrm>
          <a:off x="3929940" y="2061314"/>
          <a:ext cx="1082479" cy="927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</a:rPr>
            <a:t>SKUPINA 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JIHOMORAVSKÝ A ZLÍNSKÝ KRAJ</a:t>
          </a:r>
        </a:p>
      </dsp:txBody>
      <dsp:txXfrm>
        <a:off x="3929940" y="2061314"/>
        <a:ext cx="1082479" cy="927879"/>
      </dsp:txXfrm>
    </dsp:sp>
    <dsp:sp modelId="{2D127FC7-61EB-486C-96DB-99E7074F0C05}">
      <dsp:nvSpPr>
        <dsp:cNvPr id="0" name=""/>
        <dsp:cNvSpPr/>
      </dsp:nvSpPr>
      <dsp:spPr>
        <a:xfrm>
          <a:off x="5239740" y="2061314"/>
          <a:ext cx="1082479" cy="9502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tx2"/>
              </a:solidFill>
            </a:rPr>
            <a:t>SKUPINA 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 dirty="0"/>
            <a:t>OLOMOUCKÝ A MORAVSKOSLEZSKÝ KRAJ</a:t>
          </a:r>
        </a:p>
      </dsp:txBody>
      <dsp:txXfrm>
        <a:off x="5239740" y="2061314"/>
        <a:ext cx="1082479" cy="95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E3226F-6E86-45CC-81A9-F9FAB417556D}" type="datetimeFigureOut">
              <a:rPr lang="cs-CZ"/>
              <a:pPr>
                <a:defRPr/>
              </a:pPr>
              <a:t>16.06.2025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908CD8-57EE-4FC0-8B36-65AF7AC4854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09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7216A2-726E-48BA-BACD-B25401938888}" type="datetimeFigureOut">
              <a:rPr lang="cs-CZ"/>
              <a:pPr>
                <a:defRPr/>
              </a:pPr>
              <a:t>16.06.2025</a:t>
            </a:fld>
            <a:endParaRPr lang="cs-CZ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BFF620-5EC3-4BAC-B011-1E54B3A29DC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1815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9152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492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141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752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922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577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294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399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FF620-5EC3-4BAC-B011-1E54B3A29DC1}" type="slidenum">
              <a:rPr lang="cs-CZ" altLang="cs-CZ" smtClean="0"/>
              <a:pPr>
                <a:defRPr/>
              </a:pPr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7166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-53975" y="-26988"/>
            <a:ext cx="9251950" cy="6911976"/>
            <a:chOff x="-54399" y="-27000"/>
            <a:chExt cx="9252799" cy="6912000"/>
          </a:xfrm>
        </p:grpSpPr>
        <p:pic>
          <p:nvPicPr>
            <p:cNvPr id="3" name="Picture 2" descr="D:\BACKUP_LENKA\Plocha\MINISTERSVO_OBRANY\Složka ppt8_final\JPG\ppt4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399" y="-27000"/>
              <a:ext cx="9252799" cy="69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284984"/>
              <a:ext cx="2054255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70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M</a:t>
            </a:r>
            <a:r>
              <a:rPr spc="-35" dirty="0"/>
              <a:t>I</a:t>
            </a:r>
            <a:r>
              <a:rPr spc="-75" dirty="0"/>
              <a:t>N</a:t>
            </a:r>
            <a:r>
              <a:rPr spc="-35" dirty="0"/>
              <a:t>I</a:t>
            </a:r>
            <a:r>
              <a:rPr spc="-75" dirty="0"/>
              <a:t>STERSTVO</a:t>
            </a:r>
            <a:r>
              <a:rPr spc="-45" dirty="0"/>
              <a:t> </a:t>
            </a:r>
            <a:r>
              <a:rPr spc="-90" dirty="0"/>
              <a:t>O</a:t>
            </a:r>
            <a:r>
              <a:rPr spc="-75" dirty="0"/>
              <a:t>BRANY</a:t>
            </a:r>
            <a:r>
              <a:rPr spc="-50" dirty="0"/>
              <a:t> </a:t>
            </a:r>
            <a:r>
              <a:rPr spc="-75" dirty="0"/>
              <a:t>ČESKÉ</a:t>
            </a:r>
            <a:r>
              <a:rPr spc="-30" dirty="0"/>
              <a:t> </a:t>
            </a:r>
            <a:r>
              <a:rPr spc="-75" dirty="0"/>
              <a:t>REPUB</a:t>
            </a:r>
            <a:r>
              <a:rPr spc="-50" dirty="0"/>
              <a:t>LI</a:t>
            </a:r>
            <a:r>
              <a:rPr spc="-75" dirty="0"/>
              <a:t>KY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1BC7-5CAE-46AE-97C6-2858EADA50A2}" type="datetimeFigureOut">
              <a:rPr lang="en-US"/>
              <a:pPr>
                <a:defRPr/>
              </a:pPr>
              <a:t>6/16/2025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1741-B445-44D9-8775-DE6073B13B3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665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M</a:t>
            </a:r>
            <a:r>
              <a:rPr spc="-35" dirty="0"/>
              <a:t>I</a:t>
            </a:r>
            <a:r>
              <a:rPr spc="-75" dirty="0"/>
              <a:t>N</a:t>
            </a:r>
            <a:r>
              <a:rPr spc="-35" dirty="0"/>
              <a:t>I</a:t>
            </a:r>
            <a:r>
              <a:rPr spc="-75" dirty="0"/>
              <a:t>STERSTVO</a:t>
            </a:r>
            <a:r>
              <a:rPr spc="-45" dirty="0"/>
              <a:t> </a:t>
            </a:r>
            <a:r>
              <a:rPr spc="-90" dirty="0"/>
              <a:t>O</a:t>
            </a:r>
            <a:r>
              <a:rPr spc="-75" dirty="0"/>
              <a:t>BRANY</a:t>
            </a:r>
            <a:r>
              <a:rPr spc="-50" dirty="0"/>
              <a:t> </a:t>
            </a:r>
            <a:r>
              <a:rPr spc="-75" dirty="0"/>
              <a:t>ČESKÉ</a:t>
            </a:r>
            <a:r>
              <a:rPr spc="-30" dirty="0"/>
              <a:t> </a:t>
            </a:r>
            <a:r>
              <a:rPr spc="-75" dirty="0"/>
              <a:t>REPUB</a:t>
            </a:r>
            <a:r>
              <a:rPr spc="-50" dirty="0"/>
              <a:t>LI</a:t>
            </a:r>
            <a:r>
              <a:rPr spc="-75" dirty="0"/>
              <a:t>KY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7977-5EF9-4C3E-B65D-F338C6295C82}" type="datetimeFigureOut">
              <a:rPr lang="en-US"/>
              <a:pPr>
                <a:defRPr/>
              </a:pPr>
              <a:t>6/16/2025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A64D-6BDF-46DF-9F5E-E910F447F69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5648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M</a:t>
            </a:r>
            <a:r>
              <a:rPr spc="-35" dirty="0"/>
              <a:t>I</a:t>
            </a:r>
            <a:r>
              <a:rPr spc="-75" dirty="0"/>
              <a:t>N</a:t>
            </a:r>
            <a:r>
              <a:rPr spc="-35" dirty="0"/>
              <a:t>I</a:t>
            </a:r>
            <a:r>
              <a:rPr spc="-75" dirty="0"/>
              <a:t>STERSTVO</a:t>
            </a:r>
            <a:r>
              <a:rPr spc="-45" dirty="0"/>
              <a:t> </a:t>
            </a:r>
            <a:r>
              <a:rPr spc="-90" dirty="0"/>
              <a:t>O</a:t>
            </a:r>
            <a:r>
              <a:rPr spc="-75" dirty="0"/>
              <a:t>BRANY</a:t>
            </a:r>
            <a:r>
              <a:rPr spc="-50" dirty="0"/>
              <a:t> </a:t>
            </a:r>
            <a:r>
              <a:rPr spc="-75" dirty="0"/>
              <a:t>ČESKÉ</a:t>
            </a:r>
            <a:r>
              <a:rPr spc="-30" dirty="0"/>
              <a:t> </a:t>
            </a:r>
            <a:r>
              <a:rPr spc="-75" dirty="0"/>
              <a:t>REPUB</a:t>
            </a:r>
            <a:r>
              <a:rPr spc="-50" dirty="0"/>
              <a:t>LI</a:t>
            </a:r>
            <a:r>
              <a:rPr spc="-75" dirty="0"/>
              <a:t>KY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7EEA-C50D-40DE-AFFF-16E2322BE3DB}" type="datetimeFigureOut">
              <a:rPr lang="en-US"/>
              <a:pPr>
                <a:defRPr/>
              </a:pPr>
              <a:t>6/16/2025</a:t>
            </a:fld>
            <a:endParaRPr lang="en-US" dirty="0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CB42-7155-48D2-9266-67EE1CEB575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4981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dirty="0"/>
              <a:t>M</a:t>
            </a:r>
            <a:r>
              <a:rPr spc="-35" dirty="0"/>
              <a:t>I</a:t>
            </a:r>
            <a:r>
              <a:rPr spc="-75" dirty="0"/>
              <a:t>N</a:t>
            </a:r>
            <a:r>
              <a:rPr spc="-35" dirty="0"/>
              <a:t>I</a:t>
            </a:r>
            <a:r>
              <a:rPr spc="-75" dirty="0"/>
              <a:t>STERSTVO</a:t>
            </a:r>
            <a:r>
              <a:rPr spc="-45" dirty="0"/>
              <a:t> </a:t>
            </a:r>
            <a:r>
              <a:rPr spc="-90" dirty="0"/>
              <a:t>O</a:t>
            </a:r>
            <a:r>
              <a:rPr spc="-75" dirty="0"/>
              <a:t>BRANY</a:t>
            </a:r>
            <a:r>
              <a:rPr spc="-50" dirty="0"/>
              <a:t> </a:t>
            </a:r>
            <a:r>
              <a:rPr spc="-75" dirty="0"/>
              <a:t>ČESKÉ</a:t>
            </a:r>
            <a:r>
              <a:rPr spc="-30" dirty="0"/>
              <a:t> </a:t>
            </a:r>
            <a:r>
              <a:rPr spc="-75" dirty="0"/>
              <a:t>REPUB</a:t>
            </a:r>
            <a:r>
              <a:rPr spc="-50" dirty="0"/>
              <a:t>LI</a:t>
            </a:r>
            <a:r>
              <a:rPr spc="-75" dirty="0"/>
              <a:t>KY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45C6E2-42C7-4EA1-BD86-3EC22ADE05B8}" type="datetimeFigureOut">
              <a:rPr lang="en-US"/>
              <a:pPr>
                <a:defRPr/>
              </a:pPr>
              <a:t>6/16/2025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15FE-A4E3-4B54-A750-1B2FF90A772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893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M</a:t>
            </a:r>
            <a:r>
              <a:rPr spc="-35" dirty="0"/>
              <a:t>I</a:t>
            </a:r>
            <a:r>
              <a:rPr spc="-75" dirty="0"/>
              <a:t>N</a:t>
            </a:r>
            <a:r>
              <a:rPr spc="-35" dirty="0"/>
              <a:t>I</a:t>
            </a:r>
            <a:r>
              <a:rPr spc="-75" dirty="0"/>
              <a:t>STERSTVO</a:t>
            </a:r>
            <a:r>
              <a:rPr spc="-45" dirty="0"/>
              <a:t> </a:t>
            </a:r>
            <a:r>
              <a:rPr spc="-90" dirty="0"/>
              <a:t>O</a:t>
            </a:r>
            <a:r>
              <a:rPr spc="-75" dirty="0"/>
              <a:t>BRANY</a:t>
            </a:r>
            <a:r>
              <a:rPr spc="-50" dirty="0"/>
              <a:t> </a:t>
            </a:r>
            <a:r>
              <a:rPr spc="-75" dirty="0"/>
              <a:t>ČESKÉ</a:t>
            </a:r>
            <a:r>
              <a:rPr spc="-30" dirty="0"/>
              <a:t> </a:t>
            </a:r>
            <a:r>
              <a:rPr spc="-75" dirty="0"/>
              <a:t>REPUB</a:t>
            </a:r>
            <a:r>
              <a:rPr spc="-50" dirty="0"/>
              <a:t>LI</a:t>
            </a:r>
            <a:r>
              <a:rPr spc="-75" dirty="0"/>
              <a:t>KY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3549-B612-431A-BA02-8D85B4BC3532}" type="datetimeFigureOut">
              <a:rPr lang="en-US"/>
              <a:pPr>
                <a:defRPr/>
              </a:pPr>
              <a:t>6/16/2025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4C8C-5767-4B5A-AA17-6DA218C0B82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095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7252"/>
            <a:ext cx="7067550" cy="1079500"/>
          </a:xfr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536504"/>
          </a:xfrm>
        </p:spPr>
        <p:txBody>
          <a:bodyPr/>
          <a:lstStyle>
            <a:lvl1pPr marL="355600" indent="-173038">
              <a:buFont typeface="Wingdings" pitchFamily="2" charset="2"/>
              <a:buChar char="§"/>
              <a:defRPr baseline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7C76-A4A0-4155-9DAD-FFFF0A756AA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62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3097-440B-4E73-ACE5-059B91912E6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735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8D5D-0580-4CAB-9AFD-32AF432386C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270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844825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B4F7-D758-4D34-B37B-3F085F2B30C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9037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7A88-CD90-40CE-BDAA-9D1C1BFF03D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754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484784"/>
            <a:ext cx="5486400" cy="3816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850800" cy="1080000"/>
          </a:xfrm>
        </p:spPr>
        <p:txBody>
          <a:bodyPr/>
          <a:lstStyle>
            <a:lvl1pPr>
              <a:defRPr sz="2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C565-8AE4-41FC-A51C-DBB6A9AF7B2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80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F295-C496-41C9-99E8-95F2A3D184E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3440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067550" cy="1079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659B-5038-423E-9B57-C5FF5A6D0FC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59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kupina 7"/>
          <p:cNvGrpSpPr>
            <a:grpSpLocks/>
          </p:cNvGrpSpPr>
          <p:nvPr/>
        </p:nvGrpSpPr>
        <p:grpSpPr bwMode="auto">
          <a:xfrm>
            <a:off x="-30163" y="-9525"/>
            <a:ext cx="9204326" cy="6877050"/>
            <a:chOff x="-30304" y="-9000"/>
            <a:chExt cx="9204608" cy="6876000"/>
          </a:xfrm>
        </p:grpSpPr>
        <p:pic>
          <p:nvPicPr>
            <p:cNvPr id="1031" name="Picture 3" descr="D:\BACKUP_LENKA\Plocha\MINISTERSVO_OBRANY\ppt10\pt_103.jp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" descr="D:\BACKUP_LENKA\Plocha\MINISTERSVO_OBRANY\ppt10\logo_erb.emf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06755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NÁZEV PREZENTACE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740650" y="6232525"/>
            <a:ext cx="647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0225BC-C8E2-4A16-82D4-4A2710718D3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9250" y="6453188"/>
            <a:ext cx="6192838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" b="1" dirty="0">
                <a:latin typeface="Arial Narrow" pitchFamily="34" charset="0"/>
                <a:cs typeface="Arial" pitchFamily="34" charset="0"/>
              </a:rPr>
              <a:t>MINISTERSTVO OBRANY ČR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2563" indent="2682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rgbClr val="17375E"/>
          </a:solidFill>
          <a:latin typeface="Arabic Typesetting" pitchFamily="66" charset="-78"/>
          <a:ea typeface="Arabic Typesetting"/>
          <a:cs typeface="Arabic Typesetting" pitchFamily="66" charset="-7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76092"/>
        </a:buClr>
        <a:buSzPct val="100000"/>
        <a:buFont typeface="Arial" panose="020B0604020202020204" pitchFamily="34" charset="0"/>
        <a:buChar char="•"/>
        <a:defRPr sz="2800" kern="1200">
          <a:solidFill>
            <a:srgbClr val="376092"/>
          </a:solidFill>
          <a:latin typeface="Arabic Typesetting" pitchFamily="66" charset="-78"/>
          <a:ea typeface="Arabic Typesetting"/>
          <a:cs typeface="Arabic Typesetting" pitchFamily="66" charset="-7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88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SzPct val="74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abic Typesetting" pitchFamily="66" charset="-78"/>
          <a:ea typeface="Arabic Typesetting"/>
          <a:cs typeface="Arabic Typesetting" pitchFamily="66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g object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4238625"/>
            <a:ext cx="4165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altLang="cs-CZ"/>
          </a:p>
        </p:txBody>
      </p:sp>
      <p:sp>
        <p:nvSpPr>
          <p:cNvPr id="2052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7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altLang="cs-CZ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8625" y="6492875"/>
            <a:ext cx="1673225" cy="13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spcBef>
                <a:spcPts val="70"/>
              </a:spcBef>
              <a:defRPr sz="700" b="1" i="0" spc="-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dirty="0"/>
              <a:t>M</a:t>
            </a:r>
            <a:r>
              <a:rPr spc="-35" dirty="0"/>
              <a:t>I</a:t>
            </a:r>
            <a:r>
              <a:rPr spc="-75" dirty="0"/>
              <a:t>N</a:t>
            </a:r>
            <a:r>
              <a:rPr spc="-35" dirty="0"/>
              <a:t>I</a:t>
            </a:r>
            <a:r>
              <a:rPr spc="-75" dirty="0"/>
              <a:t>STERSTVO</a:t>
            </a:r>
            <a:r>
              <a:rPr spc="-45" dirty="0"/>
              <a:t> </a:t>
            </a:r>
            <a:r>
              <a:rPr spc="-90" dirty="0"/>
              <a:t>O</a:t>
            </a:r>
            <a:r>
              <a:rPr spc="-75" dirty="0"/>
              <a:t>BRANY</a:t>
            </a:r>
            <a:r>
              <a:rPr spc="-50" dirty="0"/>
              <a:t> </a:t>
            </a:r>
            <a:r>
              <a:rPr spc="-75" dirty="0"/>
              <a:t>ČESKÉ</a:t>
            </a:r>
            <a:r>
              <a:rPr spc="-30" dirty="0"/>
              <a:t> </a:t>
            </a:r>
            <a:r>
              <a:rPr spc="-75" dirty="0"/>
              <a:t>REPUB</a:t>
            </a:r>
            <a:r>
              <a:rPr spc="-50" dirty="0"/>
              <a:t>LI</a:t>
            </a:r>
            <a:r>
              <a:rPr spc="-75" dirty="0"/>
              <a:t>KY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6F1D0C-E755-440E-9907-10803ED717DE}" type="datetimeFigureOut">
              <a:rPr lang="en-US"/>
              <a:pPr>
                <a:defRPr/>
              </a:pPr>
              <a:t>6/16/2025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61275" y="6329363"/>
            <a:ext cx="2317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100">
              <a:defRPr sz="11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defRPr/>
            </a:pPr>
            <a:fld id="{82F7720A-EA99-4691-8944-5270C29AEA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9" r:id="rId4"/>
    <p:sldLayoutId id="214748469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325" y="6505575"/>
            <a:ext cx="1647825" cy="104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1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700" b="1" spc="-3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00" b="1" spc="-7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700" b="1" spc="-3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00" b="1" spc="-75" dirty="0">
                <a:solidFill>
                  <a:prstClr val="black"/>
                </a:solidFill>
                <a:latin typeface="Arial"/>
                <a:cs typeface="Arial"/>
              </a:rPr>
              <a:t>STERSTVO</a:t>
            </a:r>
            <a:r>
              <a:rPr sz="700" b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b="1" spc="-9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00" b="1" spc="-75" dirty="0">
                <a:solidFill>
                  <a:prstClr val="black"/>
                </a:solidFill>
                <a:latin typeface="Arial"/>
                <a:cs typeface="Arial"/>
              </a:rPr>
              <a:t>BRANY</a:t>
            </a:r>
            <a:r>
              <a:rPr sz="7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b="1" spc="-75" dirty="0">
                <a:solidFill>
                  <a:prstClr val="black"/>
                </a:solidFill>
                <a:latin typeface="Arial"/>
                <a:cs typeface="Arial"/>
              </a:rPr>
              <a:t>ČESKÉ</a:t>
            </a:r>
            <a:r>
              <a:rPr sz="7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700" b="1" spc="-75" dirty="0">
                <a:solidFill>
                  <a:prstClr val="black"/>
                </a:solidFill>
                <a:latin typeface="Arial"/>
                <a:cs typeface="Arial"/>
              </a:rPr>
              <a:t>REPUB</a:t>
            </a:r>
            <a:r>
              <a:rPr sz="700" b="1" spc="-5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700" b="1" spc="-75" dirty="0">
                <a:solidFill>
                  <a:prstClr val="black"/>
                </a:solidFill>
                <a:latin typeface="Arial"/>
                <a:cs typeface="Arial"/>
              </a:rPr>
              <a:t>KY</a:t>
            </a:r>
            <a:endParaRPr sz="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171" name="objec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bject 4"/>
          <p:cNvSpPr txBox="1">
            <a:spLocks noChangeArrowheads="1"/>
          </p:cNvSpPr>
          <p:nvPr/>
        </p:nvSpPr>
        <p:spPr bwMode="auto">
          <a:xfrm>
            <a:off x="584200" y="4005263"/>
            <a:ext cx="7975600" cy="13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defRPr/>
            </a:pPr>
            <a:r>
              <a:rPr lang="cs-CZ" altLang="cs-CZ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Microsoft Sans Serif" panose="020B0604020202020204" pitchFamily="34" charset="0"/>
              </a:rPr>
              <a:t>Péče o válečné veterány a vojenské důchodce MO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E6416FB-912D-CF2B-EA04-281996D3EA2B}"/>
              </a:ext>
            </a:extLst>
          </p:cNvPr>
          <p:cNvSpPr txBox="1"/>
          <p:nvPr/>
        </p:nvSpPr>
        <p:spPr>
          <a:xfrm>
            <a:off x="3402583" y="5930479"/>
            <a:ext cx="23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Mgr. Alena Vajnerová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92BA97D-A65E-75B2-E578-C664C533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7252"/>
            <a:ext cx="7067550" cy="1079500"/>
          </a:xfrm>
        </p:spPr>
        <p:txBody>
          <a:bodyPr/>
          <a:lstStyle/>
          <a:p>
            <a:r>
              <a:rPr lang="cs-CZ" dirty="0"/>
              <a:t>	Benefity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AEEB92-516A-F490-B2C6-F81AB422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536504"/>
          </a:xfrm>
        </p:spPr>
        <p:txBody>
          <a:bodyPr/>
          <a:lstStyle/>
          <a:p>
            <a:pPr marL="182562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2800" dirty="0"/>
              <a:t>Válečný veterán důchodce může požádat (pro sebe i pro manželku, družku, partnerku a obráceně)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dirty="0">
                <a:solidFill>
                  <a:srgbClr val="17375E"/>
                </a:solidFill>
              </a:rPr>
              <a:t>Finanční podpora na lázeňskou léčebně rehabilitační péči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dirty="0">
                <a:solidFill>
                  <a:srgbClr val="17375E"/>
                </a:solidFill>
              </a:rPr>
              <a:t>	25 000 Kč 1× ročně s minimální délkou pobytu 10 nocí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>
                <a:solidFill>
                  <a:srgbClr val="17375E"/>
                </a:solidFill>
              </a:rPr>
              <a:t>Finanční podpora na rekreační pobyt v tuzemsku nebo v zahraničí </a:t>
            </a:r>
            <a:endParaRPr lang="cs-CZ" dirty="0">
              <a:solidFill>
                <a:srgbClr val="17375E"/>
              </a:solidFill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dirty="0">
                <a:solidFill>
                  <a:srgbClr val="17375E"/>
                </a:solidFill>
              </a:rPr>
              <a:t>	6 000 Kč 1× ročně s minimální délkou pobytu 3 noci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dirty="0">
                <a:solidFill>
                  <a:srgbClr val="17375E"/>
                </a:solidFill>
              </a:rPr>
              <a:t>Příspěvek na stravování</a:t>
            </a:r>
            <a:endParaRPr lang="cs-CZ" dirty="0">
              <a:solidFill>
                <a:srgbClr val="17375E"/>
              </a:solidFill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dirty="0">
                <a:solidFill>
                  <a:srgbClr val="17375E"/>
                </a:solidFill>
              </a:rPr>
              <a:t>	150 obědů ročně v rezortních stravovacích zařízeních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07FB82-EB83-A326-2C51-59A6433CE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40650" y="6232525"/>
            <a:ext cx="6477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E1A3097-440B-4E73-ACE5-059B91912E6C}" type="slidenum">
              <a:rPr lang="cs-CZ" altLang="cs-CZ" smtClean="0"/>
              <a:pPr>
                <a:spcAft>
                  <a:spcPts val="600"/>
                </a:spcAft>
                <a:defRPr/>
              </a:pPr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570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85C12-05E0-9579-1D73-28C2D3A1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benefity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0EEA8-78FC-B9E2-D758-D105AF03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Dotační program Péče o válečné veterány od 60 let věku </a:t>
            </a:r>
          </a:p>
          <a:p>
            <a:pPr lvl="1"/>
            <a:r>
              <a:rPr lang="cs-CZ" dirty="0"/>
              <a:t>Realizováno prostřednictvím </a:t>
            </a:r>
            <a:r>
              <a:rPr lang="cs-CZ" dirty="0" err="1"/>
              <a:t>ČsOL</a:t>
            </a:r>
            <a:endParaRPr lang="cs-CZ" dirty="0"/>
          </a:p>
          <a:p>
            <a:pPr lvl="1"/>
            <a:r>
              <a:rPr lang="cs-CZ" dirty="0"/>
              <a:t>Terénní pracovníci </a:t>
            </a:r>
            <a:r>
              <a:rPr lang="cs-CZ" dirty="0" err="1"/>
              <a:t>ČsOL</a:t>
            </a:r>
            <a:r>
              <a:rPr lang="cs-CZ" dirty="0"/>
              <a:t> zajišťují zejména osobní a telefonický styk s VV</a:t>
            </a:r>
          </a:p>
          <a:p>
            <a:r>
              <a:rPr lang="cs-CZ" sz="2800" dirty="0"/>
              <a:t>Dotační program Kompenzační pomůcky (</a:t>
            </a:r>
            <a:r>
              <a:rPr lang="cs-CZ" sz="2800" dirty="0" err="1"/>
              <a:t>ČsOL</a:t>
            </a:r>
            <a:r>
              <a:rPr lang="cs-CZ" sz="2800" dirty="0"/>
              <a:t> a SVV)</a:t>
            </a:r>
          </a:p>
          <a:p>
            <a:r>
              <a:rPr lang="cs-CZ" sz="2800" dirty="0"/>
              <a:t>Ubytování v resortních zařízeních Armádní servisní, p.o.</a:t>
            </a:r>
          </a:p>
          <a:p>
            <a:pPr lvl="1"/>
            <a:r>
              <a:rPr lang="cs-CZ" dirty="0"/>
              <a:t>Pro VV, kteří se dostanou do složité životní situace a potřebují pomoci s bydlením</a:t>
            </a:r>
          </a:p>
          <a:p>
            <a:r>
              <a:rPr lang="cs-CZ" sz="2800" dirty="0"/>
              <a:t>Bezplatná nebo zlevněná veřejná doprava </a:t>
            </a:r>
          </a:p>
          <a:p>
            <a:r>
              <a:rPr lang="cs-CZ" sz="2800" dirty="0"/>
              <a:t>https://www.benefity-veterani.cz/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6FE09A-1E0B-DA8B-2F2F-C443ADD59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77C76-A4A0-4155-9DAD-FFFF0A756AA6}" type="slidenum">
              <a:rPr lang="cs-CZ" altLang="cs-CZ" smtClean="0"/>
              <a:pPr>
                <a:defRPr/>
              </a:pPr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567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B54E66-BE51-426D-84B1-DCE38911B68D}" type="slidenum">
              <a:rPr lang="cs-CZ" altLang="cs-CZ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92075"/>
            <a:ext cx="935990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9672" y="587727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</a:t>
            </a:r>
            <a:r>
              <a:rPr lang="cs-CZ" sz="1200" b="1" dirty="0">
                <a:latin typeface="+mn-lt"/>
                <a:cs typeface="Times New Roman" panose="02020603050405020304" pitchFamily="18" charset="0"/>
              </a:rPr>
              <a:t>již nyní: Středočeský kraj, kraj Vysočina, Plzeňský kraj, Moravskoslezský kraj, dále obce České Budějovice, Jihlava</a:t>
            </a:r>
            <a:endParaRPr lang="cs-CZ" sz="12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01F7EC-36ED-EEDE-6EF0-1639B81A2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69"/>
            <a:ext cx="9144000" cy="67998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59776-17B0-10F6-9425-40D45706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vojenský důchodce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57B40-5DF9-EC61-ADA7-20447566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2" indent="0">
              <a:buNone/>
            </a:pPr>
            <a:r>
              <a:rPr lang="cs-CZ" dirty="0"/>
              <a:t>Vojenským důchodcem je ten, kdo při prvním odchodu do starobního či invalidního důchodu pro invaliditu 3. stupně vykonával službu vojáka z povolání, byl zaměstnancem v pracovním či služebním poměru u ministerstva obrany a starobní/invalidní důchod je mu vyplácen Odborem sociálního zabezpečení MO. Vedle jmenovaných existuje ještě skupina takzvaných vojenských rehabilitovaných důchodců, kteří byli odškodněni v rámci vyrovnání křivd způsobených komunistickým režimem.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64553F-44C3-DE46-5608-6115FC3B21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77C76-A4A0-4155-9DAD-FFFF0A756AA6}" type="slidenum">
              <a:rPr lang="cs-CZ" altLang="cs-CZ" smtClean="0"/>
              <a:pPr>
                <a:defRPr/>
              </a:pPr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613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2FDA1-EC3C-651C-FC97-E5197001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Benefity pro vojenské důchodce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1C47A7-C07E-6B3C-4F21-FEA2004D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příspěvek na stravování ve vojenských stravovacích zařízeních do výše 100 obědů v kalendářním roce</a:t>
            </a:r>
          </a:p>
          <a:p>
            <a:r>
              <a:rPr lang="cs-CZ" dirty="0"/>
              <a:t>Jednorázová  sociální výpomoc</a:t>
            </a:r>
          </a:p>
          <a:p>
            <a:r>
              <a:rPr lang="cs-CZ" dirty="0"/>
              <a:t>Ubytování v resortních zařízeních Armádní servisní, p.o.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D3F80C-2039-717B-63D5-043B51F58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77C76-A4A0-4155-9DAD-FFFF0A756AA6}" type="slidenum">
              <a:rPr lang="cs-CZ" altLang="cs-CZ" smtClean="0"/>
              <a:pPr>
                <a:defRPr/>
              </a:pPr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460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text 2"/>
          <p:cNvSpPr>
            <a:spLocks noGrp="1"/>
          </p:cNvSpPr>
          <p:nvPr>
            <p:ph type="body" idx="4294967295"/>
          </p:nvPr>
        </p:nvSpPr>
        <p:spPr>
          <a:xfrm>
            <a:off x="1150937" y="3068960"/>
            <a:ext cx="6842125" cy="469900"/>
          </a:xfrm>
        </p:spPr>
        <p:txBody>
          <a:bodyPr/>
          <a:lstStyle/>
          <a:p>
            <a:pPr indent="0">
              <a:buFont typeface="Wingdings" panose="05000000000000000000" pitchFamily="2" charset="2"/>
              <a:buNone/>
            </a:pPr>
            <a:r>
              <a:rPr lang="cs-CZ" altLang="cs-CZ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  <a:r>
              <a:rPr lang="cs-CZ" altLang="cs-CZ" sz="4000" b="1" dirty="0">
                <a:latin typeface="Calibri" panose="020F0502020204030204" pitchFamily="34" charset="0"/>
                <a:cs typeface="Microsoft Sans Serif" panose="020B0604020202020204" pitchFamily="34" charset="0"/>
              </a:rPr>
              <a:t>DĚKUJI ZA POZORNOST</a:t>
            </a:r>
          </a:p>
          <a:p>
            <a:pPr indent="0">
              <a:buFont typeface="Wingdings" panose="05000000000000000000" pitchFamily="2" charset="2"/>
              <a:buNone/>
            </a:pPr>
            <a:endParaRPr lang="cs-CZ" altLang="cs-CZ" sz="2000" dirty="0">
              <a:latin typeface="Calibri" panose="020F0502020204030204" pitchFamily="34" charset="0"/>
              <a:cs typeface="Microsoft Sans Serif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cs-CZ" altLang="cs-CZ" sz="2000" dirty="0">
                <a:latin typeface="Calibri" panose="020F0502020204030204" pitchFamily="34" charset="0"/>
                <a:cs typeface="Microsoft Sans Serif" panose="020B0604020202020204" pitchFamily="34" charset="0"/>
              </a:rPr>
              <a:t>Mgr. Alena Vajnerová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cs-CZ" altLang="cs-CZ" sz="2000" dirty="0">
                <a:latin typeface="Calibri" panose="020F0502020204030204" pitchFamily="34" charset="0"/>
                <a:cs typeface="Microsoft Sans Serif" panose="020B0604020202020204" pitchFamily="34" charset="0"/>
              </a:rPr>
              <a:t>Alena.Vajnerova@mo.gov.cz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cs-CZ" altLang="cs-CZ" sz="2000" dirty="0">
                <a:latin typeface="Calibri" panose="020F0502020204030204" pitchFamily="34" charset="0"/>
                <a:cs typeface="Microsoft Sans Serif" panose="020B0604020202020204" pitchFamily="34" charset="0"/>
              </a:rPr>
              <a:t>725 034 694</a:t>
            </a:r>
          </a:p>
          <a:p>
            <a:pPr indent="0">
              <a:buFont typeface="Wingdings" panose="05000000000000000000" pitchFamily="2" charset="2"/>
              <a:buNone/>
            </a:pPr>
            <a:endParaRPr lang="cs-CZ" altLang="cs-CZ" sz="2000" dirty="0">
              <a:latin typeface="Calibri" panose="020F0502020204030204" pitchFamily="34" charset="0"/>
              <a:cs typeface="Microsoft Sans Serif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cs-CZ" altLang="cs-CZ" sz="4000" b="1" dirty="0">
              <a:latin typeface="Calibri" panose="020F0502020204030204" pitchFamily="34" charset="0"/>
              <a:cs typeface="Microsoft Sans Serif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cs-CZ" altLang="cs-CZ" sz="1600" b="1" dirty="0">
              <a:latin typeface="Calibri" panose="020F050202020403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6327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z="3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KDO JE VÁLEČNÝ VETERÁN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752527"/>
          </a:xfrm>
        </p:spPr>
        <p:txBody>
          <a:bodyPr/>
          <a:lstStyle/>
          <a:p>
            <a:r>
              <a:rPr lang="cs-CZ" altLang="cs-CZ" sz="1900" dirty="0">
                <a:latin typeface="Calibri" panose="020F0502020204030204" pitchFamily="34" charset="0"/>
              </a:rPr>
              <a:t>Válečným veteránem je státní občan České republiky, který po 8. květnu 1945 konal službu: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altLang="cs-CZ" sz="1900" dirty="0">
                <a:solidFill>
                  <a:srgbClr val="254061"/>
                </a:solidFill>
                <a:latin typeface="Calibri" panose="020F0502020204030204" pitchFamily="34" charset="0"/>
              </a:rPr>
              <a:t>a) nepřetržitě alespoň po dobu 90 kalendářních dnů v zahraniční misi v místě ozbrojeného konfliktu nebo v místě s výrazně zhoršenou bezpečnostní situací,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altLang="cs-CZ" sz="1900" dirty="0">
                <a:solidFill>
                  <a:srgbClr val="254061"/>
                </a:solidFill>
                <a:latin typeface="Calibri" panose="020F0502020204030204" pitchFamily="34" charset="0"/>
              </a:rPr>
              <a:t>b) v souhrnu nejméně po dobu 360 kalendářních dnů v jiných zahraničních misích, než je uvedeno pod písmenem a), které se uskutečnily na základě rozhodnutí mezinárodní </a:t>
            </a:r>
            <a:r>
              <a:rPr lang="cs-CZ" altLang="cs-CZ" sz="1800" dirty="0">
                <a:solidFill>
                  <a:srgbClr val="254061"/>
                </a:solidFill>
                <a:latin typeface="Calibri" panose="020F0502020204030204" pitchFamily="34" charset="0"/>
              </a:rPr>
              <a:t>organizace, jíž je Česká republika členem. </a:t>
            </a:r>
          </a:p>
          <a:p>
            <a:pPr lvl="1"/>
            <a:r>
              <a:rPr lang="cs-CZ" altLang="cs-CZ" sz="1400" dirty="0">
                <a:latin typeface="Calibri" panose="020F0502020204030204" pitchFamily="34" charset="0"/>
              </a:rPr>
              <a:t>Týká se to i zaměstnanců ústředního orgánu státní správy, bezpečnostního sboru nebo ozbrojených sil.  </a:t>
            </a:r>
          </a:p>
          <a:p>
            <a:r>
              <a:rPr lang="cs-CZ" altLang="cs-CZ" sz="1900" dirty="0">
                <a:latin typeface="Calibri" panose="020F0502020204030204" pitchFamily="34" charset="0"/>
              </a:rPr>
              <a:t>Válečným veteránem je i podle zákona o protikomunistickém odboji a odporu ten kdo se zbraní v ruce nebo ve spolupráci s cizí tajnou službou odporoval komunistické moci a je držitelem osvědčení o odboji a odporu (přibližně 15 žijících).</a:t>
            </a:r>
          </a:p>
          <a:p>
            <a:r>
              <a:rPr lang="cs-CZ" altLang="cs-CZ" sz="1900" dirty="0">
                <a:latin typeface="Calibri" panose="020F0502020204030204" pitchFamily="34" charset="0"/>
              </a:rPr>
              <a:t>Válečným veteránem je také občan České republiky, který byl účastníkem národního boje za osvobození v letech 1939 až 1945 a je nositelem osvědčení podle zákona o příslušnících československé armády v zahraničí a o některých jiných účastnících národního boje za osvobození</a:t>
            </a:r>
            <a:endParaRPr lang="cs-CZ" altLang="cs-CZ" sz="1900" dirty="0">
              <a:solidFill>
                <a:srgbClr val="25406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cs-CZ" altLang="cs-CZ" sz="15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190805-BD43-4CDC-B3A0-217E2A20DAED}" type="slidenum">
              <a:rPr lang="cs-CZ" altLang="cs-CZ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3276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 bwMode="auto">
          <a:xfrm>
            <a:off x="250825" y="333375"/>
            <a:ext cx="43211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bg1"/>
                </a:solidFill>
                <a:latin typeface="Microsoft Sans Serif"/>
                <a:ea typeface="+mj-ea"/>
                <a:cs typeface="Microsoft Sans Serif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ORGANIZAČNÍ </a:t>
            </a:r>
            <a:b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</a:br>
            <a: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STRUKTURA</a:t>
            </a:r>
            <a:b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</a:br>
            <a: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FUNGOVÁNÍ </a:t>
            </a:r>
            <a:b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</a:br>
            <a: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V RÁMCI </a:t>
            </a:r>
          </a:p>
          <a:p>
            <a:pPr algn="l">
              <a:defRPr/>
            </a:pPr>
            <a: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PÉČE O </a:t>
            </a:r>
            <a:b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</a:br>
            <a: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VÁLEČNÉ </a:t>
            </a:r>
          </a:p>
          <a:p>
            <a:pPr algn="l">
              <a:defRPr/>
            </a:pPr>
            <a:r>
              <a:rPr lang="cs-CZ" altLang="cs-CZ" sz="37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VETERÁNY</a:t>
            </a:r>
          </a:p>
        </p:txBody>
      </p:sp>
      <p:pic>
        <p:nvPicPr>
          <p:cNvPr id="13316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2838" b="2042"/>
          <a:stretch>
            <a:fillRect/>
          </a:stretch>
        </p:blipFill>
        <p:spPr bwMode="auto">
          <a:xfrm>
            <a:off x="3276600" y="115888"/>
            <a:ext cx="583406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632700" cy="10795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altLang="cs-CZ" sz="3000" dirty="0">
                <a:latin typeface="Calibri" panose="020F0502020204030204" pitchFamily="34" charset="0"/>
              </a:rPr>
              <a:t>GEOGRAFICKÉ ROZLOŽENÍ NVV a ORGANIZAČNÍ STRUKTURA APVV</a:t>
            </a:r>
            <a:endParaRPr lang="cs-CZ" altLang="cs-CZ" sz="3000" cap="none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95288" y="3087133"/>
          <a:ext cx="6322760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588746-D2C2-4A32-86A7-09FC3893557E}" type="slidenum">
              <a:rPr lang="cs-CZ" altLang="cs-CZ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91338" y="1844675"/>
            <a:ext cx="208915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1" dirty="0">
                <a:solidFill>
                  <a:schemeClr val="tx2"/>
                </a:solidFill>
                <a:latin typeface="+mn-lt"/>
              </a:rPr>
              <a:t>SKUPINA 1 (4433 veteránů)</a:t>
            </a:r>
            <a:r>
              <a:rPr lang="cs-CZ" sz="1100" dirty="0">
                <a:solidFill>
                  <a:schemeClr val="tx2"/>
                </a:solidFill>
                <a:latin typeface="+mn-lt"/>
              </a:rPr>
              <a:t> - </a:t>
            </a:r>
            <a:r>
              <a:rPr lang="cs-CZ" sz="1100" i="1" dirty="0">
                <a:solidFill>
                  <a:srgbClr val="C00000"/>
                </a:solidFill>
                <a:latin typeface="+mn-lt"/>
              </a:rPr>
              <a:t>Praha (1051 veteránů), Středočeský kraj (1649 veteránů) Liberecký kraj (603 veteránů), Ústecký kraj (893 veteránů), Karlovarský kraj (237 veteránů) </a:t>
            </a:r>
          </a:p>
          <a:p>
            <a:pPr>
              <a:defRPr/>
            </a:pPr>
            <a:endParaRPr lang="cs-CZ" sz="1100" i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cs-CZ" sz="1100" b="1" dirty="0">
                <a:solidFill>
                  <a:schemeClr val="tx2"/>
                </a:solidFill>
                <a:latin typeface="+mn-lt"/>
              </a:rPr>
              <a:t>SKUPINA 2 (2713 veteránů)</a:t>
            </a:r>
            <a:r>
              <a:rPr lang="cs-CZ" sz="1100" dirty="0">
                <a:solidFill>
                  <a:schemeClr val="tx2"/>
                </a:solidFill>
                <a:latin typeface="+mn-lt"/>
              </a:rPr>
              <a:t> - </a:t>
            </a:r>
            <a:r>
              <a:rPr lang="cs-CZ" sz="1100" i="1" dirty="0">
                <a:solidFill>
                  <a:srgbClr val="C00000"/>
                </a:solidFill>
                <a:latin typeface="+mn-lt"/>
              </a:rPr>
              <a:t>Plzeňský kraj (888 veteránů), Jihočeský kraj (1825) </a:t>
            </a:r>
          </a:p>
          <a:p>
            <a:pPr>
              <a:defRPr/>
            </a:pPr>
            <a:endParaRPr lang="cs-CZ" sz="1100" i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cs-CZ" sz="1100" b="1" dirty="0">
                <a:solidFill>
                  <a:schemeClr val="tx2"/>
                </a:solidFill>
                <a:latin typeface="+mn-lt"/>
              </a:rPr>
              <a:t>SKUPINA 3 (2976 veteránů)</a:t>
            </a:r>
            <a:r>
              <a:rPr lang="cs-CZ" sz="1100" dirty="0">
                <a:solidFill>
                  <a:schemeClr val="tx2"/>
                </a:solidFill>
                <a:latin typeface="+mn-lt"/>
              </a:rPr>
              <a:t> – </a:t>
            </a:r>
          </a:p>
          <a:p>
            <a:pPr>
              <a:defRPr/>
            </a:pPr>
            <a:r>
              <a:rPr lang="cs-CZ" sz="1100" i="1" dirty="0">
                <a:solidFill>
                  <a:srgbClr val="C00000"/>
                </a:solidFill>
                <a:latin typeface="+mn-lt"/>
              </a:rPr>
              <a:t>kraj</a:t>
            </a:r>
            <a:r>
              <a:rPr lang="cs-CZ" sz="11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100" i="1" dirty="0">
                <a:solidFill>
                  <a:srgbClr val="C00000"/>
                </a:solidFill>
                <a:latin typeface="+mn-lt"/>
              </a:rPr>
              <a:t>Vysočina (1024 veteránů), Pardubický kraj (1299 veteránů), Královéhradecký kraj (650) </a:t>
            </a:r>
          </a:p>
          <a:p>
            <a:pPr>
              <a:defRPr/>
            </a:pPr>
            <a:endParaRPr lang="cs-CZ" sz="1100" i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cs-CZ" sz="1100" b="1" dirty="0">
                <a:solidFill>
                  <a:schemeClr val="tx2"/>
                </a:solidFill>
                <a:latin typeface="+mn-lt"/>
              </a:rPr>
              <a:t>SKUPINA 4 (2378 veteránů)</a:t>
            </a:r>
            <a:r>
              <a:rPr lang="cs-CZ" sz="1100" dirty="0">
                <a:solidFill>
                  <a:schemeClr val="tx2"/>
                </a:solidFill>
                <a:latin typeface="+mn-lt"/>
              </a:rPr>
              <a:t> - </a:t>
            </a:r>
            <a:r>
              <a:rPr lang="cs-CZ" sz="1100" i="1" dirty="0">
                <a:solidFill>
                  <a:srgbClr val="C00000"/>
                </a:solidFill>
                <a:latin typeface="+mn-lt"/>
              </a:rPr>
              <a:t>Jihomoravský kraj (1626), </a:t>
            </a:r>
          </a:p>
          <a:p>
            <a:pPr>
              <a:defRPr/>
            </a:pPr>
            <a:r>
              <a:rPr lang="cs-CZ" sz="1100" i="1" dirty="0">
                <a:solidFill>
                  <a:srgbClr val="C00000"/>
                </a:solidFill>
                <a:latin typeface="+mn-lt"/>
              </a:rPr>
              <a:t>Zlínský kraj (752) </a:t>
            </a:r>
          </a:p>
          <a:p>
            <a:pPr>
              <a:defRPr/>
            </a:pPr>
            <a:endParaRPr lang="cs-CZ" sz="1100" i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cs-CZ" sz="1100" b="1" dirty="0">
                <a:solidFill>
                  <a:schemeClr val="tx2"/>
                </a:solidFill>
                <a:latin typeface="+mn-lt"/>
              </a:rPr>
              <a:t>SKUPINA 5 (4090 veteránů)</a:t>
            </a:r>
            <a:r>
              <a:rPr lang="cs-CZ" sz="1100" dirty="0">
                <a:solidFill>
                  <a:schemeClr val="tx2"/>
                </a:solidFill>
                <a:latin typeface="+mn-lt"/>
              </a:rPr>
              <a:t> - </a:t>
            </a:r>
            <a:r>
              <a:rPr lang="cs-CZ" sz="1100" i="1" dirty="0">
                <a:solidFill>
                  <a:srgbClr val="C00000"/>
                </a:solidFill>
                <a:latin typeface="+mn-lt"/>
              </a:rPr>
              <a:t>Olomoucký kraj (2792), Moravskoslezský kraj (1298)</a:t>
            </a:r>
          </a:p>
          <a:p>
            <a:pPr>
              <a:defRPr/>
            </a:pPr>
            <a:endParaRPr lang="cs-CZ" sz="1100" i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cs-CZ" sz="1100" i="1" dirty="0">
                <a:solidFill>
                  <a:srgbClr val="C00000"/>
                </a:solidFill>
                <a:latin typeface="+mn-lt"/>
              </a:rPr>
              <a:t>(zahraničí-7 veteránů)</a:t>
            </a:r>
          </a:p>
          <a:p>
            <a:pPr>
              <a:defRPr/>
            </a:pPr>
            <a:r>
              <a:rPr lang="cs-CZ" sz="1100" i="1" dirty="0">
                <a:solidFill>
                  <a:srgbClr val="C00000"/>
                </a:solidFill>
                <a:latin typeface="+mn-lt"/>
              </a:rPr>
              <a:t>  </a:t>
            </a:r>
          </a:p>
        </p:txBody>
      </p:sp>
      <p:sp>
        <p:nvSpPr>
          <p:cNvPr id="7" name="Ovál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39700" y="3084513"/>
            <a:ext cx="1871663" cy="17573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2" name="Ovál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19675" y="3063875"/>
            <a:ext cx="1871663" cy="17621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8313" y="3455988"/>
            <a:ext cx="11525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2024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C00000"/>
                </a:solidFill>
                <a:latin typeface="+mn-lt"/>
              </a:rPr>
              <a:t>17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C00000"/>
                </a:solidFill>
                <a:latin typeface="+mn-lt"/>
              </a:rPr>
              <a:t>VOJÁKŮ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13363" y="3252788"/>
            <a:ext cx="13144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2025</a:t>
            </a:r>
          </a:p>
          <a:p>
            <a:pPr algn="ctr">
              <a:defRPr/>
            </a:pPr>
            <a:r>
              <a:rPr lang="cs-CZ" sz="2000" b="1" dirty="0">
                <a:solidFill>
                  <a:srgbClr val="C00000"/>
                </a:solidFill>
                <a:latin typeface="+mn-lt"/>
              </a:rPr>
              <a:t>42 VOJÁKŮ</a:t>
            </a:r>
          </a:p>
          <a:p>
            <a:pPr algn="ctr">
              <a:defRPr/>
            </a:pPr>
            <a:r>
              <a:rPr lang="cs-CZ" sz="1200" b="1" dirty="0">
                <a:solidFill>
                  <a:srgbClr val="C00000"/>
                </a:solidFill>
                <a:latin typeface="+mn-lt"/>
              </a:rPr>
              <a:t>5 OZ a další dobrovolníci</a:t>
            </a:r>
          </a:p>
        </p:txBody>
      </p:sp>
      <p:pic>
        <p:nvPicPr>
          <p:cNvPr id="14346" name="Obrázek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144588"/>
            <a:ext cx="34591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design&#10;&#10;Obsah vygenerovaný umělou inteligencí může být nesprávný.">
            <a:extLst>
              <a:ext uri="{FF2B5EF4-FFF2-40B4-BE49-F238E27FC236}">
                <a16:creationId xmlns:a16="http://schemas.microsoft.com/office/drawing/2014/main" id="{4D1F4F7B-B95E-402C-A740-3A52909DC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5" y="1810812"/>
            <a:ext cx="7861465" cy="44224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632700" cy="10795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altLang="cs-CZ" sz="3000" dirty="0">
                <a:latin typeface="Calibri" panose="020F0502020204030204" pitchFamily="34" charset="0"/>
              </a:rPr>
              <a:t>PODPORA VÁLEČNÝCH VETERÁNŮ V PRAXI:</a:t>
            </a:r>
            <a:endParaRPr lang="cs-CZ" altLang="cs-CZ" sz="3000" cap="none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388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6FE637-55B1-487B-BBAD-D6FDC968C984}" type="slidenum">
              <a:rPr lang="cs-CZ" altLang="cs-CZ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6327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z="3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POČTY VYDANÝCH OSVĚDČENÍ</a:t>
            </a:r>
          </a:p>
        </p:txBody>
      </p:sp>
      <p:sp>
        <p:nvSpPr>
          <p:cNvPr id="12291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7DDDAB-370B-42B9-ABEE-303F5DDF7512}" type="slidenum">
              <a:rPr lang="cs-CZ" altLang="cs-CZ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68313" y="5675313"/>
            <a:ext cx="80645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cs-CZ" sz="1500" b="1" dirty="0">
                <a:solidFill>
                  <a:schemeClr val="tx2"/>
                </a:solidFill>
                <a:latin typeface="+mn-lt"/>
              </a:rPr>
              <a:t>Ne všichni novodobí váleční veteráni mají status válečného veterána podle zákona č. 170/2002 Sb.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,</a:t>
            </a:r>
            <a:r>
              <a:rPr lang="cs-CZ" sz="15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500" dirty="0">
                <a:solidFill>
                  <a:schemeClr val="tx2"/>
                </a:solidFill>
                <a:latin typeface="+mn-lt"/>
              </a:rPr>
              <a:t>neboť je podle zákona nutné požádat Odbor pro válečné veterány a válečné hroby o vydání osvědčení.</a:t>
            </a:r>
          </a:p>
        </p:txBody>
      </p:sp>
      <p:sp>
        <p:nvSpPr>
          <p:cNvPr id="3" name="Válec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00563" y="2179638"/>
            <a:ext cx="719137" cy="3133725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9" name="Válec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flipV="1">
            <a:off x="3460750" y="5267325"/>
            <a:ext cx="719138" cy="46038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8144" y="2405523"/>
            <a:ext cx="2363363" cy="196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NOVODOBÍ </a:t>
            </a:r>
          </a:p>
          <a:p>
            <a:pPr algn="ctr">
              <a:defRPr/>
            </a:pPr>
            <a:r>
              <a:rPr lang="cs-CZ" sz="20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VÁLEČNÍ VETERÁNI</a:t>
            </a:r>
          </a:p>
          <a:p>
            <a:pPr algn="ctr">
              <a:defRPr/>
            </a:pPr>
            <a:r>
              <a:rPr lang="cs-CZ" sz="20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 1. 1. 2025</a:t>
            </a:r>
          </a:p>
          <a:p>
            <a:pPr algn="ctr">
              <a:defRPr/>
            </a:pPr>
            <a:endParaRPr lang="cs-CZ" sz="800" dirty="0"/>
          </a:p>
          <a:p>
            <a:pPr algn="ctr">
              <a:defRPr/>
            </a:pPr>
            <a:r>
              <a:rPr lang="cs-CZ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16.831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288" y="1558925"/>
            <a:ext cx="874871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b="1" u="sng" dirty="0">
                <a:solidFill>
                  <a:schemeClr val="tx2"/>
                </a:solidFill>
                <a:latin typeface="+mn-lt"/>
              </a:rPr>
              <a:t>POČTY EVIDOVANÝCH VÁLEČNÝCH VETERÁNŮ: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1560" y="2405524"/>
            <a:ext cx="2368648" cy="196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DRUHOVÁLEČNÍ</a:t>
            </a:r>
          </a:p>
          <a:p>
            <a:pPr algn="ctr">
              <a:defRPr/>
            </a:pPr>
            <a:r>
              <a:rPr lang="cs-CZ" sz="20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VETERÁNI k 10. 5. 2025</a:t>
            </a:r>
          </a:p>
          <a:p>
            <a:pPr algn="ctr">
              <a:defRPr/>
            </a:pPr>
            <a:endParaRPr lang="cs-CZ" sz="800" dirty="0"/>
          </a:p>
          <a:p>
            <a:pPr algn="ctr">
              <a:defRPr/>
            </a:pPr>
            <a:r>
              <a:rPr lang="cs-CZ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57</a:t>
            </a:r>
          </a:p>
        </p:txBody>
      </p:sp>
      <p:sp>
        <p:nvSpPr>
          <p:cNvPr id="13" name="Šipka nahoru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30825" y="2162175"/>
            <a:ext cx="217488" cy="230505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4" name="Šipka dolů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46438" y="3414713"/>
            <a:ext cx="217487" cy="16557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632700" cy="10795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altLang="cs-CZ" sz="3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STRUKTURA NOVODOBÝCH VV</a:t>
            </a:r>
            <a:br>
              <a:rPr lang="cs-CZ" altLang="cs-CZ" sz="3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</a:br>
            <a:r>
              <a:rPr lang="cs-CZ" altLang="cs-CZ" sz="30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Microsoft Sans Serif" panose="020B0604020202020204" pitchFamily="34" charset="0"/>
              </a:rPr>
              <a:t>DLE POHLAVÍ A DLE VĚKU</a:t>
            </a:r>
          </a:p>
        </p:txBody>
      </p:sp>
      <p:sp>
        <p:nvSpPr>
          <p:cNvPr id="15363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C38C10-A6AF-415A-9A6D-15B21C84C194}" type="slidenum">
              <a:rPr lang="cs-CZ" altLang="cs-CZ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95288" y="1819275"/>
            <a:ext cx="1871662" cy="17573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4063" y="2343150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MUŽŮ</a:t>
            </a:r>
          </a:p>
          <a:p>
            <a:pPr algn="ctr">
              <a:defRPr/>
            </a:pPr>
            <a:r>
              <a:rPr lang="cs-CZ" sz="2000" b="1" dirty="0">
                <a:latin typeface="+mn-lt"/>
              </a:rPr>
              <a:t>15.750</a:t>
            </a:r>
          </a:p>
        </p:txBody>
      </p:sp>
      <p:sp>
        <p:nvSpPr>
          <p:cNvPr id="13" name="Ovál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55600" y="3941763"/>
            <a:ext cx="1871663" cy="17573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15963" y="4465638"/>
            <a:ext cx="1152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>
                <a:solidFill>
                  <a:srgbClr val="C00000"/>
                </a:solidFill>
                <a:latin typeface="+mn-lt"/>
              </a:rPr>
              <a:t>ŽEN</a:t>
            </a:r>
          </a:p>
          <a:p>
            <a:pPr algn="ctr">
              <a:defRPr/>
            </a:pPr>
            <a:r>
              <a:rPr lang="cs-CZ" sz="2000" b="1" dirty="0">
                <a:latin typeface="+mn-lt"/>
              </a:rPr>
              <a:t>1.085</a:t>
            </a:r>
          </a:p>
        </p:txBody>
      </p:sp>
      <p:sp>
        <p:nvSpPr>
          <p:cNvPr id="15424" name="Rectangle 1"/>
          <p:cNvSpPr>
            <a:spLocks noChangeArrowheads="1"/>
          </p:cNvSpPr>
          <p:nvPr/>
        </p:nvSpPr>
        <p:spPr bwMode="auto">
          <a:xfrm>
            <a:off x="1919955" y="1498213"/>
            <a:ext cx="21048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1028700" algn="l"/>
              </a:tabLst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tabLst>
                <a:tab pos="1028700" algn="l"/>
              </a:tabLst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tabLst>
                <a:tab pos="1028700" algn="l"/>
              </a:tabLst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tabLst>
                <a:tab pos="1028700" algn="l"/>
              </a:tabLst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tabLst>
                <a:tab pos="1028700" algn="l"/>
              </a:tabLst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tabLst>
                <a:tab pos="1028700" algn="l"/>
              </a:tabLst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tabLst>
                <a:tab pos="1028700" algn="l"/>
              </a:tabLst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tabLst>
                <a:tab pos="1028700" algn="l"/>
              </a:tabLst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tabLst>
                <a:tab pos="1028700" algn="l"/>
              </a:tabLst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cs-CZ" alt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POČTY NVV PODLE VĚKU:</a:t>
            </a:r>
            <a:endParaRPr lang="cs-CZ" altLang="cs-CZ" sz="18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2"/>
          <p:cNvSpPr>
            <a:spLocks noChangeArrowheads="1"/>
          </p:cNvSpPr>
          <p:nvPr/>
        </p:nvSpPr>
        <p:spPr bwMode="auto">
          <a:xfrm>
            <a:off x="139946" y="6180444"/>
            <a:ext cx="579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4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Pozn.: Naší cílovou skupinou je i osoba blízká válečného veterána.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FDFBE60-A423-E3DE-15B4-8A84BF09A7DF}"/>
              </a:ext>
            </a:extLst>
          </p:cNvPr>
          <p:cNvSpPr/>
          <p:nvPr/>
        </p:nvSpPr>
        <p:spPr>
          <a:xfrm>
            <a:off x="7128669" y="2924944"/>
            <a:ext cx="1871662" cy="1757363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accent3">
                    <a:lumMod val="75000"/>
                  </a:schemeClr>
                </a:solidFill>
              </a:rPr>
              <a:t>SENIORŮ</a:t>
            </a:r>
          </a:p>
          <a:p>
            <a:pPr algn="ctr">
              <a:defRPr/>
            </a:pPr>
            <a:r>
              <a:rPr lang="cs-CZ" b="1" dirty="0"/>
              <a:t>887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8C4AF06-3FC0-B4F2-C27F-E4A0772D9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86033"/>
              </p:ext>
            </p:extLst>
          </p:nvPr>
        </p:nvGraphicFramePr>
        <p:xfrm>
          <a:off x="3313883" y="1815525"/>
          <a:ext cx="2979213" cy="440640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77298">
                  <a:extLst>
                    <a:ext uri="{9D8B030D-6E8A-4147-A177-3AD203B41FA5}">
                      <a16:colId xmlns:a16="http://schemas.microsoft.com/office/drawing/2014/main" val="21877747"/>
                    </a:ext>
                  </a:extLst>
                </a:gridCol>
                <a:gridCol w="1201915">
                  <a:extLst>
                    <a:ext uri="{9D8B030D-6E8A-4147-A177-3AD203B41FA5}">
                      <a16:colId xmlns:a16="http://schemas.microsoft.com/office/drawing/2014/main" val="1399741420"/>
                    </a:ext>
                  </a:extLst>
                </a:gridCol>
              </a:tblGrid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Věkové rozmezí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Počet osob 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1262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– 25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62732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 – 30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359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635253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 – 35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1027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70603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 – 40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1935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13280"/>
                  </a:ext>
                </a:extLst>
              </a:tr>
              <a:tr h="243590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 – 45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3840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46371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– 50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3819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730431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 – 55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2618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6326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 – 60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1522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396247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 – 65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816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91995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66 – 70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533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02605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71 – 75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203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13475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76 – 80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170579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81 – 85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98409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86 – 90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497980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vice než 91 let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1" i="0" u="none" strike="noStrike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87242"/>
                  </a:ext>
                </a:extLst>
              </a:tr>
              <a:tr h="260176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CELKEM</a:t>
                      </a:r>
                    </a:p>
                  </a:txBody>
                  <a:tcPr marL="7196" marR="7196" marT="7196" marB="0" anchor="b">
                    <a:lnL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16 831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190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3855C-028D-4AE0-C4FB-075DEFB0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zdravotní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65137-39D6-994C-44D7-B6E4B5A12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Zelená cesta</a:t>
            </a:r>
          </a:p>
          <a:p>
            <a:r>
              <a:rPr lang="cs-CZ" dirty="0"/>
              <a:t>Preventivní zdravotní péče ve vojenských zdravotnických zařízeních- program na podporu zdraví</a:t>
            </a:r>
          </a:p>
          <a:p>
            <a:r>
              <a:rPr lang="cs-CZ" dirty="0"/>
              <a:t>Komplexní spektrum psychologických a psychiatrických služeb</a:t>
            </a:r>
          </a:p>
          <a:p>
            <a:r>
              <a:rPr lang="cs-CZ" dirty="0"/>
              <a:t>Adiktologická poradna při ÚVN</a:t>
            </a:r>
          </a:p>
          <a:p>
            <a:r>
              <a:rPr lang="cs-CZ" dirty="0"/>
              <a:t>Projekt Bezpečné místo při ÚVN Praha- Duchovní služba AČR, Psychologická služba při ÚVN Praha</a:t>
            </a:r>
          </a:p>
          <a:p>
            <a:r>
              <a:rPr lang="cs-CZ" dirty="0"/>
              <a:t>Vojenská zdravotní pojišťovna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9643B0-906F-DACF-C800-5A729B779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77C76-A4A0-4155-9DAD-FFFF0A756AA6}" type="slidenum">
              <a:rPr lang="cs-CZ" altLang="cs-CZ" smtClean="0"/>
              <a:pPr>
                <a:defRPr/>
              </a:pPr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222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4CC0F-0BFF-535B-5399-F52F55FE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POBYTOVÉ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457BF-C270-BFE5-73E1-292B43FEB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Domovy péče o válečné veterány </a:t>
            </a:r>
            <a:r>
              <a:rPr lang="cs-CZ" dirty="0"/>
              <a:t>podle zákona č. 170/2002 Sb.,- kapacita 28 lůžek, také pro manžela/manželku, jen pro osoby které jsou schopny samostatné péče o svou osobu</a:t>
            </a:r>
          </a:p>
          <a:p>
            <a:r>
              <a:rPr lang="cs-CZ" dirty="0"/>
              <a:t>Oddělení dlouhodobé péče a oddělení ošetřovatelské péče při ÚVN – kapacita 28 lůžek</a:t>
            </a:r>
          </a:p>
          <a:p>
            <a:r>
              <a:rPr lang="cs-CZ" dirty="0"/>
              <a:t>Domov Vlčí mák při ÚVN </a:t>
            </a:r>
          </a:p>
          <a:p>
            <a:pPr lvl="1"/>
            <a:r>
              <a:rPr lang="cs-CZ" dirty="0"/>
              <a:t>Domov pro seniory – nad 55 let věku, 45 lůžek</a:t>
            </a:r>
          </a:p>
          <a:p>
            <a:pPr lvl="1"/>
            <a:r>
              <a:rPr lang="cs-CZ" dirty="0"/>
              <a:t>Domov se zvláštním režimem – nad 65 let, 30 lůžek</a:t>
            </a:r>
          </a:p>
          <a:p>
            <a:pPr marL="182562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FB895C-B706-E6AB-BAEA-C2052AB69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77C76-A4A0-4155-9DAD-FFFF0A756AA6}" type="slidenum">
              <a:rPr lang="cs-CZ" altLang="cs-CZ" smtClean="0"/>
              <a:pPr>
                <a:defRPr/>
              </a:pPr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744949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inisterstva_obrany_CR_template_FINA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MO_powerpoint</Template>
  <TotalTime>29247</TotalTime>
  <Words>1005</Words>
  <Application>Microsoft Office PowerPoint</Application>
  <PresentationFormat>Předvádění na obrazovce (4:3)</PresentationFormat>
  <Paragraphs>166</Paragraphs>
  <Slides>15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Aptos Narrow</vt:lpstr>
      <vt:lpstr>Arabic Typesetting</vt:lpstr>
      <vt:lpstr>Arial</vt:lpstr>
      <vt:lpstr>Arial Narrow</vt:lpstr>
      <vt:lpstr>Calibri</vt:lpstr>
      <vt:lpstr>Microsoft Sans Serif</vt:lpstr>
      <vt:lpstr>Wingdings</vt:lpstr>
      <vt:lpstr>Prezentace_Ministerstva_obrany_CR_template_FINAL</vt:lpstr>
      <vt:lpstr>Office Theme</vt:lpstr>
      <vt:lpstr>Prezentace aplikace PowerPoint</vt:lpstr>
      <vt:lpstr>KDO JE VÁLEČNÝ VETERÁN</vt:lpstr>
      <vt:lpstr>Prezentace aplikace PowerPoint</vt:lpstr>
      <vt:lpstr>GEOGRAFICKÉ ROZLOŽENÍ NVV a ORGANIZAČNÍ STRUKTURA APVV</vt:lpstr>
      <vt:lpstr>PODPORA VÁLEČNÝCH VETERÁNŮ V PRAXI:</vt:lpstr>
      <vt:lpstr>POČTY VYDANÝCH OSVĚDČENÍ</vt:lpstr>
      <vt:lpstr>STRUKTURA NOVODOBÝCH VV DLE POHLAVÍ A DLE VĚKU</vt:lpstr>
      <vt:lpstr> zdravotní péče</vt:lpstr>
      <vt:lpstr> POBYTOVÉ SLUŽBY</vt:lpstr>
      <vt:lpstr> Benefity</vt:lpstr>
      <vt:lpstr> benefity</vt:lpstr>
      <vt:lpstr>Prezentace aplikace PowerPoint</vt:lpstr>
      <vt:lpstr>Kdo je vojenský důchodce</vt:lpstr>
      <vt:lpstr>Benefity pro vojenské důchodce</vt:lpstr>
      <vt:lpstr>Prezentace aplikace PowerPoint</vt:lpstr>
    </vt:vector>
  </TitlesOfParts>
  <Company>ACR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Kamila Tichá</dc:creator>
  <cp:lastModifiedBy>Řeháková Fučíková Jana Mgr. (MPSV)</cp:lastModifiedBy>
  <cp:revision>678</cp:revision>
  <cp:lastPrinted>2024-01-25T10:54:03Z</cp:lastPrinted>
  <dcterms:created xsi:type="dcterms:W3CDTF">2011-03-24T07:44:20Z</dcterms:created>
  <dcterms:modified xsi:type="dcterms:W3CDTF">2025-06-16T11:44:40Z</dcterms:modified>
  <cp:contentStatus>Konečný</cp:contentStatus>
</cp:coreProperties>
</file>